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42"/>
  </p:notesMasterIdLst>
  <p:sldIdLst>
    <p:sldId id="269" r:id="rId3"/>
    <p:sldId id="271" r:id="rId4"/>
    <p:sldId id="266" r:id="rId5"/>
    <p:sldId id="275" r:id="rId6"/>
    <p:sldId id="277" r:id="rId7"/>
    <p:sldId id="278" r:id="rId8"/>
    <p:sldId id="279" r:id="rId9"/>
    <p:sldId id="280" r:id="rId10"/>
    <p:sldId id="281" r:id="rId11"/>
    <p:sldId id="282" r:id="rId12"/>
    <p:sldId id="292" r:id="rId13"/>
    <p:sldId id="283" r:id="rId14"/>
    <p:sldId id="286" r:id="rId15"/>
    <p:sldId id="284" r:id="rId16"/>
    <p:sldId id="285" r:id="rId17"/>
    <p:sldId id="287" r:id="rId18"/>
    <p:sldId id="288" r:id="rId19"/>
    <p:sldId id="289" r:id="rId20"/>
    <p:sldId id="290" r:id="rId21"/>
    <p:sldId id="291" r:id="rId22"/>
    <p:sldId id="306" r:id="rId23"/>
    <p:sldId id="307" r:id="rId24"/>
    <p:sldId id="299" r:id="rId25"/>
    <p:sldId id="308" r:id="rId26"/>
    <p:sldId id="309" r:id="rId27"/>
    <p:sldId id="300" r:id="rId28"/>
    <p:sldId id="301" r:id="rId29"/>
    <p:sldId id="272" r:id="rId30"/>
    <p:sldId id="273" r:id="rId31"/>
    <p:sldId id="274" r:id="rId32"/>
    <p:sldId id="305" r:id="rId33"/>
    <p:sldId id="304" r:id="rId34"/>
    <p:sldId id="276" r:id="rId35"/>
    <p:sldId id="293" r:id="rId36"/>
    <p:sldId id="295" r:id="rId37"/>
    <p:sldId id="296" r:id="rId38"/>
    <p:sldId id="297" r:id="rId39"/>
    <p:sldId id="298" r:id="rId40"/>
    <p:sldId id="268"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a:srgbClr val="FCFCFC"/>
    <a:srgbClr val="08ABD5"/>
    <a:srgbClr val="F6F6F7"/>
    <a:srgbClr val="E6E6E6"/>
    <a:srgbClr val="FAFAFA"/>
    <a:srgbClr val="F9F9F9"/>
    <a:srgbClr val="F2F2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27/06/2019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6/27/2019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6/27/2019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6/27/2019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6/27/2019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6/27/2019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6/27/2019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6/27/2019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6/27/2019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27/06/2019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yrasd/overpass-turbo" TargetMode="Externa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tyrasd.github.io/osmtogeojs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pbox/tokml" TargetMode="Externa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130.56.242.19/NASA/WorldWind/nww_kml.html" TargetMode="Externa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aronr/bboxfinder.com" TargetMode="Externa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hyperlink" Target="https://a.tiles.mapbox.com/" TargetMode="External"/><Relationship Id="rId4" Type="http://schemas.openxmlformats.org/officeDocument/2006/relationships/hyperlink" Target="mailto:'aaronr@z-pulley.com'"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hyperlink" Target="http://130.56.242.19/NASA/WorldWind/m_geoglam_wrapper_kml.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8" Type="http://schemas.openxmlformats.org/officeDocument/2006/relationships/hyperlink" Target="view-source:http://130.56.242.19/BBox/?uid=13168#0.000000,0.000000,0.000000,0.000000" TargetMode="External"/><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html" TargetMode="External"/><Relationship Id="rId4" Type="http://schemas.openxmlformats.org/officeDocument/2006/relationships/hyperlink" Target="http://130.56.242.19/NASA/WorldWind/nww_kml_ajax.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aaronr/bboxfinder.com" TargetMode="External"/><Relationship Id="rId3" Type="http://schemas.openxmlformats.org/officeDocument/2006/relationships/hyperlink" Target="http://130.56.242.19/NASA/WorldWind/nww_kml_ajax.js"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130.56.242.19/NASA/WorldWind/nww_kml_ajax.js"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WorldWind - KML</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noProof="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noProof="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noProof="1">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licensed as per the Apache licence and therefore it is free to modify, use and distribute. However, the source code of the final product is the property of NCI and must not be given out, as it uses a Bing Maps licence key that is not transferable.</a:t>
            </a: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B0B65D1F-BAED-4A15-9ABB-3DD8F3241349}"/>
              </a:ext>
            </a:extLst>
          </p:cNvPr>
          <p:cNvSpPr txBox="1"/>
          <p:nvPr/>
        </p:nvSpPr>
        <p:spPr>
          <a:xfrm>
            <a:off x="1751012" y="5858273"/>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2-20 contain Technical Documentation; </a:t>
            </a:r>
            <a:r>
              <a:rPr lang="en-US" sz="1100" b="1" dirty="0">
                <a:solidFill>
                  <a:srgbClr val="00B050"/>
                </a:solidFill>
                <a:latin typeface="Calibri" panose="020F0502020204030204" pitchFamily="34" charset="0"/>
                <a:cs typeface="Calibri" panose="020F0502020204030204" pitchFamily="34" charset="0"/>
              </a:rPr>
              <a:t>22-24 have User Guide </a:t>
            </a:r>
            <a:r>
              <a:rPr lang="en-US" sz="1100" b="1" dirty="0">
                <a:solidFill>
                  <a:srgbClr val="FF0000"/>
                </a:solidFill>
                <a:latin typeface="Calibri" panose="020F0502020204030204" pitchFamily="34" charset="0"/>
                <a:cs typeface="Calibri" panose="020F0502020204030204" pitchFamily="34" charset="0"/>
              </a:rPr>
              <a:t>and 25-30 are Tutorials.</a:t>
            </a:r>
            <a:endParaRPr lang="en-AU" sz="11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EC83A6-45B3-4D9A-9383-2AA9402E0C8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127806B-953A-49C2-8D06-42B12D71B4C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31BBC83-F2B6-44A5-AA8B-D6CCC8552B20}"/>
              </a:ext>
            </a:extLst>
          </p:cNvPr>
          <p:cNvSpPr txBox="1"/>
          <p:nvPr/>
        </p:nvSpPr>
        <p:spPr>
          <a:xfrm>
            <a:off x="751114" y="1518557"/>
            <a:ext cx="4433207" cy="34163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a:t>
            </a:r>
            <a:r>
              <a:rPr lang="en-AU" sz="900" b="1" noProof="1">
                <a:solidFill>
                  <a:srgbClr val="00B0F0"/>
                </a:solidFill>
                <a:latin typeface="Calibri" panose="020F0502020204030204" pitchFamily="34" charset="0"/>
                <a:cs typeface="Calibri" panose="020F0502020204030204" pitchFamily="34" charset="0"/>
              </a:rPr>
              <a:t>ajaxFunction</a:t>
            </a:r>
            <a:r>
              <a:rPr lang="en-AU" sz="900" noProof="1">
                <a:latin typeface="Calibri" panose="020F0502020204030204" pitchFamily="34" charset="0"/>
                <a:cs typeface="Calibri" panose="020F0502020204030204" pitchFamily="34" charset="0"/>
              </a:rPr>
              <a:t>(n,form,item)</a:t>
            </a:r>
          </a:p>
          <a:p>
            <a:r>
              <a:rPr lang="en-AU" sz="900" noProof="1">
                <a:latin typeface="Calibri" panose="020F0502020204030204" pitchFamily="34" charset="0"/>
                <a:cs typeface="Calibri" panose="020F0502020204030204" pitchFamily="34" charset="0"/>
              </a:rPr>
              <a:t>if (n == 1)</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times = []; // Select multiple times</a:t>
            </a:r>
          </a:p>
          <a:p>
            <a:r>
              <a:rPr lang="en-AU" sz="900" noProof="1">
                <a:latin typeface="Calibri" panose="020F0502020204030204" pitchFamily="34" charset="0"/>
                <a:cs typeface="Calibri" panose="020F0502020204030204" pitchFamily="34" charset="0"/>
              </a:rPr>
              <a:t>	for ( var i = 0; i &lt; form.time.selectedOptions.length; i++)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times[i] = form.time.selectedOptions[i].value;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bbox = form.bbox.value.replace(/ /g, '');</a:t>
            </a:r>
          </a:p>
          <a:p>
            <a:r>
              <a:rPr lang="en-AU" sz="900" noProof="1">
                <a:latin typeface="Calibri" panose="020F0502020204030204" pitchFamily="34" charset="0"/>
                <a:cs typeface="Calibri" panose="020F0502020204030204" pitchFamily="34" charset="0"/>
              </a:rPr>
              <a:t>	bbox = bbox.split(",");</a:t>
            </a:r>
          </a:p>
          <a:p>
            <a:r>
              <a:rPr lang="en-AU" sz="900" noProof="1">
                <a:latin typeface="Calibri" panose="020F0502020204030204" pitchFamily="34" charset="0"/>
                <a:cs typeface="Calibri" panose="020F0502020204030204" pitchFamily="34" charset="0"/>
              </a:rPr>
              <a:t>	var key_value_pairs = form.key_value_pairs.value;</a:t>
            </a:r>
          </a:p>
          <a:p>
            <a:r>
              <a:rPr lang="en-AU" sz="900" noProof="1">
                <a:latin typeface="Calibri" panose="020F0502020204030204" pitchFamily="34" charset="0"/>
                <a:cs typeface="Calibri" panose="020F0502020204030204" pitchFamily="34" charset="0"/>
              </a:rPr>
              <a:t>	key_value_pairs = key_value_pairs.replace(/\n/g, ";");</a:t>
            </a:r>
          </a:p>
          <a:p>
            <a:r>
              <a:rPr lang="en-AU" sz="900" noProof="1">
                <a:latin typeface="Calibri" panose="020F0502020204030204" pitchFamily="34" charset="0"/>
                <a:cs typeface="Calibri" panose="020F0502020204030204" pitchFamily="34" charset="0"/>
              </a:rPr>
              <a:t>	pquery = </a:t>
            </a:r>
          </a:p>
          <a:p>
            <a:r>
              <a:rPr lang="en-AU" sz="900" noProof="1">
                <a:latin typeface="Calibri" panose="020F0502020204030204" pitchFamily="34" charset="0"/>
                <a:cs typeface="Calibri" panose="020F0502020204030204" pitchFamily="34" charset="0"/>
              </a:rPr>
              <a:t>	"&amp;layer=" + form.layer.value + "&amp;region=" + form.region.value +</a:t>
            </a:r>
          </a:p>
          <a:p>
            <a:r>
              <a:rPr lang="en-AU" sz="900" noProof="1">
                <a:latin typeface="Calibri" panose="020F0502020204030204" pitchFamily="34" charset="0"/>
                <a:cs typeface="Calibri" panose="020F0502020204030204" pitchFamily="34" charset="0"/>
              </a:rPr>
              <a:t>	"&amp;west=" + bbox[0] + "&amp;south=" + bbox[1] + "&amp;east=" + bbox[2] +</a:t>
            </a:r>
          </a:p>
          <a:p>
            <a:r>
              <a:rPr lang="en-AU" sz="900" noProof="1">
                <a:latin typeface="Calibri" panose="020F0502020204030204" pitchFamily="34" charset="0"/>
                <a:cs typeface="Calibri" panose="020F0502020204030204" pitchFamily="34" charset="0"/>
              </a:rPr>
              <a:t>	"&amp;north=" + bbox[3] + "&amp;time=" + times +</a:t>
            </a:r>
          </a:p>
          <a:p>
            <a:r>
              <a:rPr lang="en-AU" sz="900" noProof="1">
                <a:latin typeface="Calibri" panose="020F0502020204030204" pitchFamily="34" charset="0"/>
                <a:cs typeface="Calibri" panose="020F0502020204030204" pitchFamily="34" charset="0"/>
              </a:rPr>
              <a:t>	"&amp;key_value_pairs=" + key_value_pairs;</a:t>
            </a:r>
          </a:p>
          <a:p>
            <a:r>
              <a:rPr lang="en-AU" sz="900" noProof="1">
                <a:latin typeface="Calibri" panose="020F0502020204030204" pitchFamily="34" charset="0"/>
                <a:cs typeface="Calibri" panose="020F0502020204030204" pitchFamily="34" charset="0"/>
              </a:rPr>
              <a:t>	pquery = escape(pquery);</a:t>
            </a:r>
          </a:p>
          <a:p>
            <a:r>
              <a:rPr lang="en-AU" sz="900" noProof="1">
                <a:latin typeface="Calibri" panose="020F0502020204030204" pitchFamily="34" charset="0"/>
                <a:cs typeface="Calibri" panose="020F0502020204030204" pitchFamily="34" charset="0"/>
              </a:rPr>
              <a:t>	pquery = pquery.replace("+","%2B");</a:t>
            </a:r>
          </a:p>
          <a:p>
            <a:r>
              <a:rPr lang="en-AU" sz="900" noProof="1">
                <a:latin typeface="Calibri" panose="020F0502020204030204" pitchFamily="34" charset="0"/>
                <a:cs typeface="Calibri" panose="020F0502020204030204" pitchFamily="34" charset="0"/>
              </a:rPr>
              <a:t>	var ran_number= Math.random()*5000;</a:t>
            </a:r>
          </a:p>
          <a:p>
            <a:r>
              <a:rPr lang="en-AU" sz="900" noProof="1">
                <a:latin typeface="Calibri" panose="020F0502020204030204" pitchFamily="34" charset="0"/>
                <a:cs typeface="Calibri" panose="020F0502020204030204" pitchFamily="34" charset="0"/>
              </a:rPr>
              <a:t>	url = cgi + "?GEOGLAM+" + ran_number + "+" + pquery;</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xmlHttp.open("GET",url,true);</a:t>
            </a:r>
          </a:p>
          <a:p>
            <a:r>
              <a:rPr lang="en-AU" sz="900" noProof="1">
                <a:latin typeface="Calibri" panose="020F0502020204030204" pitchFamily="34" charset="0"/>
                <a:cs typeface="Calibri" panose="020F0502020204030204" pitchFamily="34" charset="0"/>
              </a:rPr>
              <a:t>xmlHttp.send(null); </a:t>
            </a:r>
          </a:p>
        </p:txBody>
      </p:sp>
      <p:sp>
        <p:nvSpPr>
          <p:cNvPr id="10" name="TextBox 9">
            <a:extLst>
              <a:ext uri="{FF2B5EF4-FFF2-40B4-BE49-F238E27FC236}">
                <a16:creationId xmlns:a16="http://schemas.microsoft.com/office/drawing/2014/main" id="{3C648C5C-E54E-4471-B9C2-7A543027F628}"/>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F825231-E53C-40ED-B16A-945C731EF04E}"/>
              </a:ext>
            </a:extLst>
          </p:cNvPr>
          <p:cNvSpPr txBox="1"/>
          <p:nvPr/>
        </p:nvSpPr>
        <p:spPr>
          <a:xfrm>
            <a:off x="2865665" y="4530947"/>
            <a:ext cx="183696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CGI. See next slide.</a:t>
            </a:r>
          </a:p>
        </p:txBody>
      </p:sp>
      <p:cxnSp>
        <p:nvCxnSpPr>
          <p:cNvPr id="12" name="Straight Arrow Connector 11">
            <a:extLst>
              <a:ext uri="{FF2B5EF4-FFF2-40B4-BE49-F238E27FC236}">
                <a16:creationId xmlns:a16="http://schemas.microsoft.com/office/drawing/2014/main" id="{55A023BF-C54E-4755-99EE-0F33B284A5BA}"/>
              </a:ext>
            </a:extLst>
          </p:cNvPr>
          <p:cNvCxnSpPr/>
          <p:nvPr/>
        </p:nvCxnSpPr>
        <p:spPr>
          <a:xfrm flipH="1">
            <a:off x="2253343" y="466175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19A4FE-0A92-4900-A17E-7D75663F61D6}"/>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6" name="Straight Arrow Connector 15">
            <a:extLst>
              <a:ext uri="{FF2B5EF4-FFF2-40B4-BE49-F238E27FC236}">
                <a16:creationId xmlns:a16="http://schemas.microsoft.com/office/drawing/2014/main" id="{A732901F-8FDD-4A2D-82CD-301739D5D120}"/>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124498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Outline</a:t>
            </a:r>
          </a:p>
        </p:txBody>
      </p:sp>
      <p:sp>
        <p:nvSpPr>
          <p:cNvPr id="2" name="Rectangle 1">
            <a:extLst>
              <a:ext uri="{FF2B5EF4-FFF2-40B4-BE49-F238E27FC236}">
                <a16:creationId xmlns:a16="http://schemas.microsoft.com/office/drawing/2014/main" id="{33DFE64B-49FB-459B-BB69-146D68E65D42}"/>
              </a:ext>
            </a:extLst>
          </p:cNvPr>
          <p:cNvSpPr/>
          <p:nvPr/>
        </p:nvSpPr>
        <p:spPr>
          <a:xfrm>
            <a:off x="557054"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Program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92A76144-D9DE-4FE3-9153-95EE803C454D}"/>
              </a:ext>
            </a:extLst>
          </p:cNvPr>
          <p:cNvSpPr/>
          <p:nvPr/>
        </p:nvSpPr>
        <p:spPr>
          <a:xfrm>
            <a:off x="7697474" y="224518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81D02737-B643-4FEE-B574-40988CCBBA2A}"/>
              </a:ext>
            </a:extLst>
          </p:cNvPr>
          <p:cNvCxnSpPr>
            <a:cxnSpLocks/>
          </p:cNvCxnSpPr>
          <p:nvPr/>
        </p:nvCxnSpPr>
        <p:spPr>
          <a:xfrm flipV="1">
            <a:off x="8500463"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28CF3F9-A2AE-4BCC-9844-32E947FB9701}"/>
              </a:ext>
            </a:extLst>
          </p:cNvPr>
          <p:cNvSpPr/>
          <p:nvPr/>
        </p:nvSpPr>
        <p:spPr>
          <a:xfrm>
            <a:off x="8655047" y="2245861"/>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F6E3F03C-8910-4708-B2DA-D737AE3FD461}"/>
              </a:ext>
            </a:extLst>
          </p:cNvPr>
          <p:cNvCxnSpPr>
            <a:cxnSpLocks/>
          </p:cNvCxnSpPr>
          <p:nvPr/>
        </p:nvCxnSpPr>
        <p:spPr>
          <a:xfrm flipV="1">
            <a:off x="9608086"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09CED8-051C-4F45-AC90-97D6DD6E722E}"/>
              </a:ext>
            </a:extLst>
          </p:cNvPr>
          <p:cNvSpPr/>
          <p:nvPr/>
        </p:nvSpPr>
        <p:spPr>
          <a:xfrm>
            <a:off x="9759706" y="2245861"/>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8" name="Rectangle: Rounded Corners 17">
            <a:extLst>
              <a:ext uri="{FF2B5EF4-FFF2-40B4-BE49-F238E27FC236}">
                <a16:creationId xmlns:a16="http://schemas.microsoft.com/office/drawing/2014/main" id="{5633AD99-0E57-4951-8E9D-FF80193F339A}"/>
              </a:ext>
            </a:extLst>
          </p:cNvPr>
          <p:cNvSpPr/>
          <p:nvPr/>
        </p:nvSpPr>
        <p:spPr>
          <a:xfrm>
            <a:off x="9759706" y="2602636"/>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Overlays</a:t>
            </a:r>
          </a:p>
        </p:txBody>
      </p:sp>
      <p:sp>
        <p:nvSpPr>
          <p:cNvPr id="20" name="Rectangle: Rounded Corners 19">
            <a:extLst>
              <a:ext uri="{FF2B5EF4-FFF2-40B4-BE49-F238E27FC236}">
                <a16:creationId xmlns:a16="http://schemas.microsoft.com/office/drawing/2014/main" id="{15B2488B-2920-48AA-8FE5-0E009809A0D2}"/>
              </a:ext>
            </a:extLst>
          </p:cNvPr>
          <p:cNvSpPr/>
          <p:nvPr/>
        </p:nvSpPr>
        <p:spPr>
          <a:xfrm>
            <a:off x="8655047" y="3349218"/>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Placemark</a:t>
            </a:r>
          </a:p>
        </p:txBody>
      </p:sp>
      <p:sp>
        <p:nvSpPr>
          <p:cNvPr id="21" name="Rectangle: Rounded Corners 20">
            <a:extLst>
              <a:ext uri="{FF2B5EF4-FFF2-40B4-BE49-F238E27FC236}">
                <a16:creationId xmlns:a16="http://schemas.microsoft.com/office/drawing/2014/main" id="{51166550-6CEC-4F41-AC98-5C376D955D9A}"/>
              </a:ext>
            </a:extLst>
          </p:cNvPr>
          <p:cNvSpPr/>
          <p:nvPr/>
        </p:nvSpPr>
        <p:spPr>
          <a:xfrm>
            <a:off x="8655047" y="2620026"/>
            <a:ext cx="971617" cy="1881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Overpass</a:t>
            </a:r>
          </a:p>
        </p:txBody>
      </p:sp>
      <p:sp>
        <p:nvSpPr>
          <p:cNvPr id="22" name="Rectangle: Rounded Corners 21">
            <a:extLst>
              <a:ext uri="{FF2B5EF4-FFF2-40B4-BE49-F238E27FC236}">
                <a16:creationId xmlns:a16="http://schemas.microsoft.com/office/drawing/2014/main" id="{A1D86E2D-4F5B-4EFB-B58F-B76000814F55}"/>
              </a:ext>
            </a:extLst>
          </p:cNvPr>
          <p:cNvSpPr/>
          <p:nvPr/>
        </p:nvSpPr>
        <p:spPr>
          <a:xfrm>
            <a:off x="8660010" y="2979595"/>
            <a:ext cx="966654"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OSM</a:t>
            </a:r>
          </a:p>
        </p:txBody>
      </p:sp>
      <p:sp>
        <p:nvSpPr>
          <p:cNvPr id="23" name="Rectangle: Rounded Corners 22">
            <a:extLst>
              <a:ext uri="{FF2B5EF4-FFF2-40B4-BE49-F238E27FC236}">
                <a16:creationId xmlns:a16="http://schemas.microsoft.com/office/drawing/2014/main" id="{6CF13F98-29F8-445B-A0C5-814FD7B8656B}"/>
              </a:ext>
            </a:extLst>
          </p:cNvPr>
          <p:cNvSpPr/>
          <p:nvPr/>
        </p:nvSpPr>
        <p:spPr>
          <a:xfrm>
            <a:off x="9759554" y="2979595"/>
            <a:ext cx="1175810"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noProof="1">
                <a:solidFill>
                  <a:schemeClr val="tx1"/>
                </a:solidFill>
                <a:latin typeface="Calibri" panose="020F0502020204030204" pitchFamily="34" charset="0"/>
                <a:cs typeface="Calibri" panose="020F0502020204030204" pitchFamily="34" charset="0"/>
              </a:rPr>
              <a:t>GeoJSON</a:t>
            </a:r>
          </a:p>
        </p:txBody>
      </p:sp>
      <p:sp>
        <p:nvSpPr>
          <p:cNvPr id="24" name="Rectangle: Rounded Corners 23">
            <a:extLst>
              <a:ext uri="{FF2B5EF4-FFF2-40B4-BE49-F238E27FC236}">
                <a16:creationId xmlns:a16="http://schemas.microsoft.com/office/drawing/2014/main" id="{DF75269E-C26C-46D8-BEF7-C84B7079FF5B}"/>
              </a:ext>
            </a:extLst>
          </p:cNvPr>
          <p:cNvSpPr/>
          <p:nvPr/>
        </p:nvSpPr>
        <p:spPr>
          <a:xfrm>
            <a:off x="9759553" y="3346802"/>
            <a:ext cx="1175811"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KML</a:t>
            </a:r>
          </a:p>
        </p:txBody>
      </p:sp>
      <p:cxnSp>
        <p:nvCxnSpPr>
          <p:cNvPr id="25" name="Straight Arrow Connector 24">
            <a:extLst>
              <a:ext uri="{FF2B5EF4-FFF2-40B4-BE49-F238E27FC236}">
                <a16:creationId xmlns:a16="http://schemas.microsoft.com/office/drawing/2014/main" id="{50FE3352-99FC-406D-B9DB-1B41AA5BF33C}"/>
              </a:ext>
            </a:extLst>
          </p:cNvPr>
          <p:cNvCxnSpPr>
            <a:cxnSpLocks/>
          </p:cNvCxnSpPr>
          <p:nvPr/>
        </p:nvCxnSpPr>
        <p:spPr>
          <a:xfrm rot="5400000" flipV="1">
            <a:off x="10266569" y="252233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65C400-1C66-4F86-ADFD-384E155723D9}"/>
              </a:ext>
            </a:extLst>
          </p:cNvPr>
          <p:cNvCxnSpPr>
            <a:cxnSpLocks/>
          </p:cNvCxnSpPr>
          <p:nvPr/>
        </p:nvCxnSpPr>
        <p:spPr>
          <a:xfrm flipH="1" flipV="1">
            <a:off x="9617534" y="2708780"/>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5FA9B1-726F-4DD2-BEBB-F7E323EC32B6}"/>
              </a:ext>
            </a:extLst>
          </p:cNvPr>
          <p:cNvCxnSpPr>
            <a:cxnSpLocks/>
          </p:cNvCxnSpPr>
          <p:nvPr/>
        </p:nvCxnSpPr>
        <p:spPr>
          <a:xfrm rot="5400000" flipV="1">
            <a:off x="9077652" y="289609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64403D-5319-4D00-90D9-2821429A49A4}"/>
              </a:ext>
            </a:extLst>
          </p:cNvPr>
          <p:cNvCxnSpPr>
            <a:cxnSpLocks/>
          </p:cNvCxnSpPr>
          <p:nvPr/>
        </p:nvCxnSpPr>
        <p:spPr>
          <a:xfrm flipV="1">
            <a:off x="9628188" y="3080658"/>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AC9475-E8F5-4961-94A4-42CB3A735A5A}"/>
              </a:ext>
            </a:extLst>
          </p:cNvPr>
          <p:cNvCxnSpPr>
            <a:cxnSpLocks/>
          </p:cNvCxnSpPr>
          <p:nvPr/>
        </p:nvCxnSpPr>
        <p:spPr>
          <a:xfrm rot="5400000" flipV="1">
            <a:off x="10266569" y="326255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502F36-C6DE-4B59-94DD-5D3468D86690}"/>
              </a:ext>
            </a:extLst>
          </p:cNvPr>
          <p:cNvCxnSpPr>
            <a:cxnSpLocks/>
          </p:cNvCxnSpPr>
          <p:nvPr/>
        </p:nvCxnSpPr>
        <p:spPr>
          <a:xfrm flipH="1" flipV="1">
            <a:off x="9617303" y="3453494"/>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597EB17-E2E1-4140-8667-C03CBFA95F55}"/>
              </a:ext>
            </a:extLst>
          </p:cNvPr>
          <p:cNvSpPr txBox="1"/>
          <p:nvPr/>
        </p:nvSpPr>
        <p:spPr>
          <a:xfrm>
            <a:off x="7665322" y="1943100"/>
            <a:ext cx="2004427" cy="261610"/>
          </a:xfrm>
          <a:prstGeom prst="rect">
            <a:avLst/>
          </a:prstGeom>
          <a:noFill/>
        </p:spPr>
        <p:txBody>
          <a:bodyPr wrap="square" rtlCol="0">
            <a:spAutoFit/>
          </a:bodyPr>
          <a:lstStyle/>
          <a:p>
            <a:pPr algn="l"/>
            <a:r>
              <a:rPr lang="en-US" sz="1100" b="1" dirty="0">
                <a:latin typeface="Calibri" panose="020F0502020204030204" pitchFamily="34" charset="0"/>
                <a:cs typeface="Calibri" panose="020F0502020204030204" pitchFamily="34" charset="0"/>
              </a:rPr>
              <a:t>Code Flow Diagram</a:t>
            </a:r>
            <a:endParaRPr lang="en-AU" sz="1100" b="1" dirty="0">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0FA5F1DD-9495-4550-923C-C06F179BE84B}"/>
              </a:ext>
            </a:extLst>
          </p:cNvPr>
          <p:cNvSpPr/>
          <p:nvPr/>
        </p:nvSpPr>
        <p:spPr>
          <a:xfrm>
            <a:off x="7689310" y="3349218"/>
            <a:ext cx="802989" cy="2041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Display</a:t>
            </a:r>
          </a:p>
        </p:txBody>
      </p:sp>
      <p:cxnSp>
        <p:nvCxnSpPr>
          <p:cNvPr id="34" name="Straight Arrow Connector 33">
            <a:extLst>
              <a:ext uri="{FF2B5EF4-FFF2-40B4-BE49-F238E27FC236}">
                <a16:creationId xmlns:a16="http://schemas.microsoft.com/office/drawing/2014/main" id="{A8FF8247-4E0F-4CAF-B9CB-61F0DF005B7C}"/>
              </a:ext>
            </a:extLst>
          </p:cNvPr>
          <p:cNvCxnSpPr>
            <a:cxnSpLocks/>
          </p:cNvCxnSpPr>
          <p:nvPr/>
        </p:nvCxnSpPr>
        <p:spPr>
          <a:xfrm flipH="1" flipV="1">
            <a:off x="8492873" y="3455343"/>
            <a:ext cx="15706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43AD7C-4468-41ED-88C4-CEFABF3A8716}"/>
              </a:ext>
            </a:extLst>
          </p:cNvPr>
          <p:cNvSpPr txBox="1"/>
          <p:nvPr/>
        </p:nvSpPr>
        <p:spPr>
          <a:xfrm>
            <a:off x="663186" y="1706336"/>
            <a:ext cx="6859346" cy="4462760"/>
          </a:xfrm>
          <a:prstGeom prst="rect">
            <a:avLst/>
          </a:prstGeom>
          <a:noFill/>
          <a:ln w="3175">
            <a:solidFill>
              <a:schemeClr val="tx1"/>
            </a:solidFill>
          </a:ln>
        </p:spPr>
        <p:txBody>
          <a:bodyPr wrap="square" rtlCol="0">
            <a:spAutoFit/>
          </a:bodyPr>
          <a:lstStyle/>
          <a:p>
            <a:pPr algn="just"/>
            <a:r>
              <a:rPr lang="en-US" sz="1400" b="1" noProof="1">
                <a:latin typeface="Calibri" panose="020F0502020204030204" pitchFamily="34" charset="0"/>
                <a:cs typeface="Calibri" panose="020F0502020204030204" pitchFamily="34" charset="0"/>
              </a:rPr>
              <a:t>Outline of operation:</a:t>
            </a:r>
          </a:p>
          <a:p>
            <a:pPr algn="just"/>
            <a:r>
              <a:rPr lang="en-US" sz="900" noProof="1">
                <a:latin typeface="Calibri" panose="020F0502020204030204" pitchFamily="34" charset="0"/>
                <a:cs typeface="Calibri" panose="020F0502020204030204" pitchFamily="34" charset="0"/>
              </a:rPr>
              <a:t>This Common Gateway Interface (CGI) is written in Perl due to the robustness of this programming language as a webserver backend. Any other language (PHP, Python, C/C++) can be used but GOlang is probably unsuitable. All calls to the CGI are through </a:t>
            </a:r>
            <a:r>
              <a:rPr lang="en-US" sz="900" b="1" noProof="1">
                <a:latin typeface="Calibri" panose="020F0502020204030204" pitchFamily="34" charset="0"/>
                <a:cs typeface="Calibri" panose="020F0502020204030204" pitchFamily="34" charset="0"/>
              </a:rPr>
              <a:t>AJAX</a:t>
            </a:r>
            <a:r>
              <a:rPr lang="en-US" sz="900" noProof="1">
                <a:latin typeface="Calibri" panose="020F0502020204030204" pitchFamily="34" charset="0"/>
                <a:cs typeface="Calibri" panose="020F0502020204030204" pitchFamily="34" charset="0"/>
              </a:rPr>
              <a: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synchronous </a:t>
            </a:r>
            <a:r>
              <a:rPr lang="en-US" sz="900" b="1" noProof="1">
                <a:latin typeface="Calibri" panose="020F0502020204030204" pitchFamily="34" charset="0"/>
                <a:cs typeface="Calibri" panose="020F0502020204030204" pitchFamily="34" charset="0"/>
              </a:rPr>
              <a:t>J</a:t>
            </a:r>
            <a:r>
              <a:rPr lang="en-US" sz="900" noProof="1">
                <a:latin typeface="Calibri" panose="020F0502020204030204" pitchFamily="34" charset="0"/>
                <a:cs typeface="Calibri" panose="020F0502020204030204" pitchFamily="34" charset="0"/>
              </a:rPr>
              <a:t>avaScript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nd </a:t>
            </a:r>
            <a:r>
              <a:rPr lang="en-US" sz="900" b="1" noProof="1">
                <a:latin typeface="Calibri" panose="020F0502020204030204" pitchFamily="34" charset="0"/>
                <a:cs typeface="Calibri" panose="020F0502020204030204" pitchFamily="34" charset="0"/>
              </a:rPr>
              <a:t>X</a:t>
            </a:r>
            <a:r>
              <a:rPr lang="en-US" sz="900" noProof="1">
                <a:latin typeface="Calibri" panose="020F0502020204030204" pitchFamily="34" charset="0"/>
                <a:cs typeface="Calibri" panose="020F0502020204030204" pitchFamily="34" charset="0"/>
              </a:rPr>
              <a:t>ML) and no direct GET or POST method is used. Apart from the elegance and seamless operation of AJAX, it is more secure as well.</a:t>
            </a:r>
          </a:p>
          <a:p>
            <a:pPr algn="just"/>
            <a:endParaRPr lang="en-US" sz="900"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Clicking the following buttons will call the CGI through AJAX.</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Display 	</a:t>
            </a:r>
            <a:r>
              <a:rPr lang="en-US" sz="900" noProof="1">
                <a:latin typeface="Calibri" panose="020F0502020204030204" pitchFamily="34" charset="0"/>
                <a:cs typeface="Calibri" panose="020F0502020204030204" pitchFamily="34" charset="0"/>
                <a:sym typeface="Wingdings" panose="05000000000000000000" pitchFamily="2" charset="2"/>
              </a:rPr>
              <a:t> JS:ValidateInput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Cancel 	</a:t>
            </a:r>
            <a:r>
              <a:rPr lang="en-US" sz="900" noProof="1">
                <a:latin typeface="Calibri" panose="020F0502020204030204" pitchFamily="34" charset="0"/>
                <a:cs typeface="Calibri" panose="020F0502020204030204" pitchFamily="34" charset="0"/>
                <a:sym typeface="Wingdings" panose="05000000000000000000" pitchFamily="2" charset="2"/>
              </a:rPr>
              <a:t> JS:CancelJob    			 CGI:action=Kill</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Paste 	</a:t>
            </a:r>
            <a:r>
              <a:rPr lang="en-US" sz="900" noProof="1">
                <a:latin typeface="Calibri" panose="020F0502020204030204" pitchFamily="34" charset="0"/>
                <a:cs typeface="Calibri" panose="020F0502020204030204" pitchFamily="34" charset="0"/>
                <a:sym typeface="Wingdings" panose="05000000000000000000" pitchFamily="2" charset="2"/>
              </a:rPr>
              <a:t> JS:GetBBoxValue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Crosshair 	</a:t>
            </a:r>
            <a:r>
              <a:rPr lang="en-US" sz="900" noProof="1">
                <a:latin typeface="Calibri" panose="020F0502020204030204" pitchFamily="34" charset="0"/>
                <a:cs typeface="Calibri" panose="020F0502020204030204" pitchFamily="34" charset="0"/>
                <a:sym typeface="Wingdings" panose="05000000000000000000" pitchFamily="2" charset="2"/>
              </a:rPr>
              <a:t> JS:ZoomInAroundCrosshair 	 CGI:action=GEOGLAM</a:t>
            </a:r>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900" noProof="1">
              <a:latin typeface="Calibri" panose="020F0502020204030204" pitchFamily="34" charset="0"/>
              <a:cs typeface="Calibri" panose="020F0502020204030204" pitchFamily="34" charset="0"/>
            </a:endParaRPr>
          </a:p>
          <a:p>
            <a:pPr algn="just"/>
            <a:r>
              <a:rPr lang="en-US" sz="900" b="1" noProof="1">
                <a:latin typeface="Calibri" panose="020F0502020204030204" pitchFamily="34" charset="0"/>
                <a:cs typeface="Calibri" panose="020F0502020204030204" pitchFamily="34" charset="0"/>
                <a:sym typeface="Wingdings" panose="05000000000000000000" pitchFamily="2" charset="2"/>
              </a:rPr>
              <a:t>CGI:action=GEOGLAM</a:t>
            </a:r>
            <a:endParaRPr lang="en-US" sz="900" b="1"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This is the main function and is described below. As the Flow Diagram on the right shows, there is a series of sequential events to create the KML file that displays the GSKY and Overlay layers via the NASA World Wind engine. </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 Calls ‘CreateSingleKML’ or ‘CreateMultipleKML’, depending on whether it is a single or multiple data acquisition date(s), followed by ‘GetTheOverlays’.</a:t>
            </a:r>
          </a:p>
          <a:p>
            <a:pPr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 Generates a single block of KML code that calls the WMS service from GSKY server. This code will insert a ‘GroundOverlay’ item in the KML, where the GSKY-returned PNG file is overlaid over a specified bounding box above the terrain. Unlike in a native WMS service, like in TerriaMap, QGIS or ArcGIS, where the software sends a different call to the GSKY server every time the map is panned or zoomed, the GroundOverlay simply moves so that it is always above the same BBox. No more calls wil go to the GSKY server and the server load will remain low.</a:t>
            </a:r>
          </a:p>
          <a:p>
            <a:pPr lvl="1"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 Same as above, but iterates through multiple dates.</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This does several steps: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Create an ‘osm-script’ and send it to the Overpass API to get the layer data.</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Convert the returned OSM data into GeoJSON and then to KML formats.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Extract only the required data from KML to create the final KML file to be used with NASA World Wind.</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Save the KML file on disk, which is then read by the NASA World Wind engine to display the GSKY and Overlay layers.</a:t>
            </a:r>
          </a:p>
        </p:txBody>
      </p:sp>
      <p:sp>
        <p:nvSpPr>
          <p:cNvPr id="9" name="TextBox 8">
            <a:extLst>
              <a:ext uri="{FF2B5EF4-FFF2-40B4-BE49-F238E27FC236}">
                <a16:creationId xmlns:a16="http://schemas.microsoft.com/office/drawing/2014/main" id="{019F92F0-70D6-46AD-834D-9D3F7A165946}"/>
              </a:ext>
            </a:extLst>
          </p:cNvPr>
          <p:cNvSpPr txBox="1"/>
          <p:nvPr/>
        </p:nvSpPr>
        <p:spPr>
          <a:xfrm>
            <a:off x="573382" y="1425637"/>
            <a:ext cx="6859346" cy="246221"/>
          </a:xfrm>
          <a:prstGeom prst="rect">
            <a:avLst/>
          </a:prstGeom>
          <a:noFill/>
        </p:spPr>
        <p:txBody>
          <a:bodyPr wrap="square" rtlCol="0">
            <a:spAutoFit/>
          </a:bodyPr>
          <a:lstStyle/>
          <a:p>
            <a:pPr algn="l"/>
            <a:r>
              <a:rPr lang="en-US" sz="1000" b="1" dirty="0">
                <a:solidFill>
                  <a:srgbClr val="00B050"/>
                </a:solidFill>
                <a:latin typeface="Calibri" panose="020F0502020204030204" pitchFamily="34" charset="0"/>
                <a:cs typeface="Calibri" panose="020F0502020204030204" pitchFamily="34" charset="0"/>
              </a:rPr>
              <a:t>Note: Those who can read and understand Perl can skip this section (slides 11-20).</a:t>
            </a:r>
            <a:endParaRPr lang="en-AU" sz="1000" b="1" dirty="0">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268881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485900"/>
            <a:ext cx="7405007" cy="261610"/>
          </a:xfrm>
          <a:prstGeom prst="rect">
            <a:avLst/>
          </a:prstGeom>
          <a:noFill/>
          <a:ln w="3175">
            <a:noFill/>
          </a:ln>
        </p:spPr>
        <p:txBody>
          <a:bodyPr wrap="square" rtlCol="0">
            <a:spAutoFit/>
          </a:bodyPr>
          <a:lstStyle/>
          <a:p>
            <a:pPr algn="l"/>
            <a:r>
              <a:rPr lang="en-US" sz="1100" dirty="0">
                <a:latin typeface="Calibri" panose="020F0502020204030204" pitchFamily="34" charset="0"/>
                <a:cs typeface="Calibri" panose="020F0502020204030204" pitchFamily="34" charset="0"/>
              </a:rPr>
              <a:t>Called as ‘method=GET’ from Ajax functions. There is no direct call to the CGI and no ‘method=POST’ action.</a:t>
            </a:r>
            <a:endParaRPr lang="en-AU" sz="1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8EDA42-0BFE-457E-ABEB-74D9ED92C979}"/>
              </a:ext>
            </a:extLst>
          </p:cNvPr>
          <p:cNvSpPr txBox="1"/>
          <p:nvPr/>
        </p:nvSpPr>
        <p:spPr>
          <a:xfrm>
            <a:off x="759279" y="1771653"/>
            <a:ext cx="4367892" cy="4385816"/>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if ($sc_action eq "</a:t>
            </a:r>
            <a:r>
              <a:rPr lang="en-US" sz="900" b="1" noProof="1">
                <a:solidFill>
                  <a:srgbClr val="00B0F0"/>
                </a:solidFill>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print "Content-type: text/html\n\n"; </a:t>
            </a:r>
          </a:p>
          <a:p>
            <a:r>
              <a:rPr lang="en-US" sz="900" noProof="1">
                <a:latin typeface="Calibri" panose="020F0502020204030204" pitchFamily="34" charset="0"/>
                <a:cs typeface="Calibri" panose="020F0502020204030204" pitchFamily="34" charset="0"/>
              </a:rPr>
              <a:t>	$pquery = reformat($ARGV[2]);</a:t>
            </a:r>
          </a:p>
          <a:p>
            <a:r>
              <a:rPr lang="en-US" sz="900" noProof="1">
                <a:latin typeface="Calibri" panose="020F0502020204030204" pitchFamily="34" charset="0"/>
                <a:cs typeface="Calibri" panose="020F0502020204030204" pitchFamily="34" charset="0"/>
              </a:rPr>
              <a:t>	Get_fields;</a:t>
            </a:r>
          </a:p>
          <a:p>
            <a:r>
              <a:rPr lang="en-US" sz="900" noProof="1">
                <a:latin typeface="Calibri" panose="020F0502020204030204" pitchFamily="34" charset="0"/>
                <a:cs typeface="Calibri" panose="020F0502020204030204" pitchFamily="34" charset="0"/>
              </a:rPr>
              <a:t>	@fields = split (/\|/, $layer);</a:t>
            </a:r>
          </a:p>
          <a:p>
            <a:r>
              <a:rPr lang="en-US" sz="900" noProof="1">
                <a:latin typeface="Calibri" panose="020F0502020204030204" pitchFamily="34" charset="0"/>
                <a:cs typeface="Calibri" panose="020F0502020204030204" pitchFamily="34" charset="0"/>
              </a:rPr>
              <a:t>	$layer = $fields[0]; 	$title = $fields[1]; 	$basetitle = $title;</a:t>
            </a:r>
          </a:p>
          <a:p>
            <a:r>
              <a:rPr lang="en-US" sz="900" noProof="1">
                <a:latin typeface="Calibri" panose="020F0502020204030204" pitchFamily="34" charset="0"/>
                <a:cs typeface="Calibri" panose="020F0502020204030204" pitchFamily="34" charset="0"/>
              </a:rPr>
              <a:t>	if ($time =~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 This is a multiple time selection</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multiple dates! See the map above.&lt;/small&gt;";</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else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a:t>
            </a:r>
          </a:p>
          <a:p>
            <a:r>
              <a:rPr lang="en-US" sz="900" noProof="1">
                <a:latin typeface="Calibri" panose="020F0502020204030204" pitchFamily="34" charset="0"/>
                <a:cs typeface="Calibri" panose="020F0502020204030204" pitchFamily="34" charset="0"/>
              </a:rPr>
              <a:t>			$date =~ s/T.*Z//gi;</a:t>
            </a:r>
          </a:p>
          <a:p>
            <a:r>
              <a:rPr lang="en-US" sz="900" noProof="1">
                <a:latin typeface="Calibri" panose="020F0502020204030204" pitchFamily="34" charset="0"/>
                <a:cs typeface="Calibri" panose="020F0502020204030204" pitchFamily="34" charset="0"/>
              </a:rPr>
              <a:t>			$time="TIME=$time";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$title = $basetitle . " " . $date;</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See the map above.&lt;/small&gt;";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a:t>
            </a:r>
          </a:p>
        </p:txBody>
      </p:sp>
      <p:sp>
        <p:nvSpPr>
          <p:cNvPr id="35" name="Rectangle: Rounded Corners 34">
            <a:extLst>
              <a:ext uri="{FF2B5EF4-FFF2-40B4-BE49-F238E27FC236}">
                <a16:creationId xmlns:a16="http://schemas.microsoft.com/office/drawing/2014/main" id="{781D451C-721C-4BF4-9540-F3A82EA6AA9C}"/>
              </a:ext>
            </a:extLst>
          </p:cNvPr>
          <p:cNvSpPr/>
          <p:nvPr/>
        </p:nvSpPr>
        <p:spPr>
          <a:xfrm>
            <a:off x="4607638" y="1792581"/>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FD04DFF-B16A-4C41-9620-BFAC8E86943D}"/>
              </a:ext>
            </a:extLst>
          </p:cNvPr>
          <p:cNvSpPr txBox="1"/>
          <p:nvPr/>
        </p:nvSpPr>
        <p:spPr>
          <a:xfrm>
            <a:off x="5398481" y="5894616"/>
            <a:ext cx="333730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subs</a:t>
            </a:r>
            <a:r>
              <a:rPr lang="en-US" sz="1100" b="1" noProof="1">
                <a:solidFill>
                  <a:srgbClr val="00B050"/>
                </a:solidFill>
                <a:latin typeface="Calibri" panose="020F0502020204030204" pitchFamily="34" charset="0"/>
                <a:cs typeface="Calibri" panose="020F0502020204030204" pitchFamily="34" charset="0"/>
              </a:rPr>
              <a:t> CreateMultipleKML</a:t>
            </a:r>
            <a:r>
              <a:rPr lang="en-US" sz="1100" noProof="1">
                <a:solidFill>
                  <a:srgbClr val="00B0F0"/>
                </a:solidFill>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and</a:t>
            </a:r>
            <a:r>
              <a:rPr lang="en-US" sz="1100" noProof="1">
                <a:solidFill>
                  <a:srgbClr val="00B0F0"/>
                </a:solidFill>
                <a:latin typeface="Calibri" panose="020F0502020204030204" pitchFamily="34" charset="0"/>
                <a:cs typeface="Calibri" panose="020F0502020204030204" pitchFamily="34" charset="0"/>
              </a:rPr>
              <a:t> </a:t>
            </a:r>
            <a:r>
              <a:rPr lang="en-US" sz="1100" b="1" noProof="1">
                <a:solidFill>
                  <a:srgbClr val="00B050"/>
                </a:solidFill>
                <a:latin typeface="Calibri" panose="020F0502020204030204" pitchFamily="34" charset="0"/>
                <a:cs typeface="Calibri" panose="020F0502020204030204" pitchFamily="34" charset="0"/>
              </a:rPr>
              <a:t>CreateSingleKML</a:t>
            </a:r>
          </a:p>
        </p:txBody>
      </p:sp>
      <p:sp>
        <p:nvSpPr>
          <p:cNvPr id="7" name="TextBox 6">
            <a:extLst>
              <a:ext uri="{FF2B5EF4-FFF2-40B4-BE49-F238E27FC236}">
                <a16:creationId xmlns:a16="http://schemas.microsoft.com/office/drawing/2014/main" id="{CDC8589E-94B6-4B1B-9EC1-B0BCFAA341D5}"/>
              </a:ext>
            </a:extLst>
          </p:cNvPr>
          <p:cNvSpPr txBox="1"/>
          <p:nvPr/>
        </p:nvSpPr>
        <p:spPr>
          <a:xfrm>
            <a:off x="5306786" y="2294164"/>
            <a:ext cx="4604657" cy="1815882"/>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a:t>
            </a:r>
            <a:r>
              <a:rPr lang="en-US" sz="1400" b="1" noProof="1">
                <a:latin typeface="Calibri" panose="020F0502020204030204" pitchFamily="34" charset="0"/>
                <a:cs typeface="Calibri" panose="020F0502020204030204" pitchFamily="34" charset="0"/>
              </a:rPr>
              <a:t>Get_fields</a:t>
            </a:r>
            <a:r>
              <a:rPr lang="en-US" sz="1400" noProof="1">
                <a:latin typeface="Calibri" panose="020F0502020204030204" pitchFamily="34" charset="0"/>
                <a:cs typeface="Calibri" panose="020F0502020204030204" pitchFamily="34" charset="0"/>
              </a:rPr>
              <a:t>’ retrieves the form input parameters from the web page. The ‘sub </a:t>
            </a:r>
            <a:r>
              <a:rPr lang="en-US" sz="1400" b="1" noProof="1">
                <a:latin typeface="Calibri" panose="020F0502020204030204" pitchFamily="34" charset="0"/>
                <a:cs typeface="Calibri" panose="020F0502020204030204" pitchFamily="34" charset="0"/>
              </a:rPr>
              <a:t>CreateMutipleKML</a:t>
            </a:r>
            <a:r>
              <a:rPr lang="en-US" sz="1400" noProof="1">
                <a:latin typeface="Calibri" panose="020F0502020204030204" pitchFamily="34" charset="0"/>
                <a:cs typeface="Calibri" panose="020F0502020204030204" pitchFamily="34" charset="0"/>
              </a:rPr>
              <a:t>’ is called if there are multiple values in the </a:t>
            </a:r>
            <a:r>
              <a:rPr lang="en-US" sz="1400" b="1" noProof="1">
                <a:latin typeface="Calibri" panose="020F0502020204030204" pitchFamily="34" charset="0"/>
                <a:cs typeface="Calibri" panose="020F0502020204030204" pitchFamily="34" charset="0"/>
              </a:rPr>
              <a:t>$time</a:t>
            </a:r>
            <a:r>
              <a:rPr lang="en-US" sz="1400" noProof="1">
                <a:latin typeface="Calibri" panose="020F0502020204030204" pitchFamily="34" charset="0"/>
                <a:cs typeface="Calibri" panose="020F0502020204030204" pitchFamily="34" charset="0"/>
              </a:rPr>
              <a:t> parameter. Otherwise, the ‘sub </a:t>
            </a:r>
            <a:r>
              <a:rPr lang="en-US" sz="1400" b="1" noProof="1">
                <a:latin typeface="Calibri" panose="020F0502020204030204" pitchFamily="34" charset="0"/>
                <a:cs typeface="Calibri" panose="020F0502020204030204" pitchFamily="34" charset="0"/>
              </a:rPr>
              <a:t>CreateSingle</a:t>
            </a:r>
            <a:r>
              <a:rPr lang="en-US" sz="1400" noProof="1">
                <a:latin typeface="Calibri" panose="020F0502020204030204" pitchFamily="34" charset="0"/>
                <a:cs typeface="Calibri" panose="020F0502020204030204" pitchFamily="34" charset="0"/>
              </a:rPr>
              <a:t> KML’ is called.</a:t>
            </a:r>
          </a:p>
          <a:p>
            <a:pPr algn="just"/>
            <a:endParaRPr lang="en-US" sz="1400" noProof="1">
              <a:latin typeface="Calibri" panose="020F0502020204030204" pitchFamily="34" charset="0"/>
              <a:cs typeface="Calibri" panose="020F0502020204030204" pitchFamily="34" charset="0"/>
            </a:endParaRPr>
          </a:p>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GetTheOverlays</a:t>
            </a:r>
            <a:r>
              <a:rPr lang="en-US" sz="1400" noProof="1">
                <a:latin typeface="Calibri" panose="020F0502020204030204" pitchFamily="34" charset="0"/>
                <a:cs typeface="Calibri" panose="020F0502020204030204" pitchFamily="34" charset="0"/>
              </a:rPr>
              <a:t>’ retrieves the data for the selected overlays by calling the ‘Overpass’ API, reformats the data and creates the final KML file.</a:t>
            </a:r>
          </a:p>
        </p:txBody>
      </p:sp>
    </p:spTree>
    <p:custDataLst>
      <p:tags r:id="rId1"/>
    </p:custDataLst>
    <p:extLst>
      <p:ext uri="{BB962C8B-B14F-4D97-AF65-F5344CB8AC3E}">
        <p14:creationId xmlns:p14="http://schemas.microsoft.com/office/powerpoint/2010/main" val="390267794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65C035-E4F6-45B8-8E3D-B4BF2F65B960}"/>
              </a:ext>
            </a:extLst>
          </p:cNvPr>
          <p:cNvSpPr txBox="1"/>
          <p:nvPr/>
        </p:nvSpPr>
        <p:spPr>
          <a:xfrm>
            <a:off x="810509" y="1538282"/>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29603FF3-DB48-4498-B894-68C3BE378DC7}"/>
              </a:ext>
            </a:extLst>
          </p:cNvPr>
          <p:cNvSpPr txBox="1"/>
          <p:nvPr/>
        </p:nvSpPr>
        <p:spPr>
          <a:xfrm>
            <a:off x="5300865" y="1538282"/>
            <a:ext cx="6659813" cy="463203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CreateSingleKML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&lt;visibility&gt;1&lt;/visibility&gt;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a:t>
            </a:r>
          </a:p>
          <a:p>
            <a:r>
              <a:rPr lang="en-US"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layer&amp;amp;STYLES=default&amp;amp;TRANSPARENT=TRUE&amp;amp;FORMAT=image/png&amp;amp;BBOX=$west,$south,$east,$north&amp;amp;$time</a:t>
            </a:r>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39" name="TextBox 38">
            <a:extLst>
              <a:ext uri="{FF2B5EF4-FFF2-40B4-BE49-F238E27FC236}">
                <a16:creationId xmlns:a16="http://schemas.microsoft.com/office/drawing/2014/main" id="{7BE8D04C-890C-4C34-93FF-D5618F222E4A}"/>
              </a:ext>
            </a:extLst>
          </p:cNvPr>
          <p:cNvSpPr txBox="1"/>
          <p:nvPr/>
        </p:nvSpPr>
        <p:spPr>
          <a:xfrm>
            <a:off x="663186" y="5927272"/>
            <a:ext cx="1869621"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GroundOverlay</a:t>
            </a:r>
          </a:p>
        </p:txBody>
      </p:sp>
      <p:sp>
        <p:nvSpPr>
          <p:cNvPr id="4" name="TextBox 3">
            <a:extLst>
              <a:ext uri="{FF2B5EF4-FFF2-40B4-BE49-F238E27FC236}">
                <a16:creationId xmlns:a16="http://schemas.microsoft.com/office/drawing/2014/main" id="{92C899CE-4461-435D-8C93-C25FE2A986E5}"/>
              </a:ext>
            </a:extLst>
          </p:cNvPr>
          <p:cNvSpPr txBox="1"/>
          <p:nvPr/>
        </p:nvSpPr>
        <p:spPr>
          <a:xfrm>
            <a:off x="810509" y="4180114"/>
            <a:ext cx="4349889" cy="954107"/>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GroundOverlay</a:t>
            </a:r>
            <a:r>
              <a:rPr lang="en-US" sz="1400" noProof="1">
                <a:latin typeface="Calibri" panose="020F0502020204030204" pitchFamily="34" charset="0"/>
                <a:cs typeface="Calibri" panose="020F0502020204030204" pitchFamily="34" charset="0"/>
              </a:rPr>
              <a:t>’ creates a block of code for each date in the list. Such code will be identical to that created by ‘sub </a:t>
            </a:r>
            <a:r>
              <a:rPr lang="en-US" sz="1400" b="1" noProof="1">
                <a:latin typeface="Calibri" panose="020F0502020204030204" pitchFamily="34" charset="0"/>
                <a:cs typeface="Calibri" panose="020F0502020204030204" pitchFamily="34" charset="0"/>
              </a:rPr>
              <a:t>CreateSingleKML</a:t>
            </a:r>
            <a:r>
              <a:rPr lang="en-US" sz="1400" noProof="1">
                <a:latin typeface="Calibri" panose="020F0502020204030204" pitchFamily="34" charset="0"/>
                <a:cs typeface="Calibri" panose="020F0502020204030204" pitchFamily="34" charset="0"/>
              </a:rPr>
              <a:t>’ except for the ‘TIME=’ parameter in the call to GSKY server.</a:t>
            </a:r>
          </a:p>
        </p:txBody>
      </p:sp>
      <p:sp>
        <p:nvSpPr>
          <p:cNvPr id="10" name="Rectangle: Rounded Corners 9">
            <a:extLst>
              <a:ext uri="{FF2B5EF4-FFF2-40B4-BE49-F238E27FC236}">
                <a16:creationId xmlns:a16="http://schemas.microsoft.com/office/drawing/2014/main" id="{8FF24C34-27EF-4EE9-A2AA-7A613AD5EAD8}"/>
              </a:ext>
            </a:extLst>
          </p:cNvPr>
          <p:cNvSpPr/>
          <p:nvPr/>
        </p:nvSpPr>
        <p:spPr>
          <a:xfrm>
            <a:off x="4357409" y="156489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29011838-F4F6-40DD-B6F2-D255D29DC806}"/>
              </a:ext>
            </a:extLst>
          </p:cNvPr>
          <p:cNvSpPr/>
          <p:nvPr/>
        </p:nvSpPr>
        <p:spPr>
          <a:xfrm>
            <a:off x="11141359" y="1568715"/>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36319488"/>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19"/>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7814BE-2A96-46AC-9D23-B221D7E763FF}"/>
              </a:ext>
            </a:extLst>
          </p:cNvPr>
          <p:cNvSpPr txBox="1"/>
          <p:nvPr/>
        </p:nvSpPr>
        <p:spPr>
          <a:xfrm>
            <a:off x="767444" y="1289959"/>
            <a:ext cx="5894613" cy="489364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GroundOverlay</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	&lt;latitude&gt;$y&lt;/latitude&gt;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$groundOverlay .= "</a:t>
            </a:r>
          </a:p>
          <a:p>
            <a:r>
              <a:rPr lang="en-US" sz="900" noProof="1">
                <a:latin typeface="Calibri" panose="020F0502020204030204" pitchFamily="34" charset="0"/>
                <a:cs typeface="Calibri" panose="020F0502020204030204" pitchFamily="34" charset="0"/>
              </a:rPr>
              <a:t>&lt;!-- $date --&gt;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&lt;visibility&gt;$visibility&lt;/visibility&gt;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 </a:t>
            </a:r>
          </a:p>
          <a:p>
            <a:r>
              <a:rPr lang="en-US" sz="800" noProof="1">
                <a:latin typeface="Calibri" panose="020F0502020204030204" pitchFamily="34" charset="0"/>
                <a:cs typeface="Calibri" panose="020F0502020204030204" pitchFamily="34" charset="0"/>
              </a:rPr>
              <a:t>http://130.56.242.15/ows/ge?SERVICE=WMS&amp;amp;BBOX=135.703125,-29.840644,138.339844,-26.745610&amp;amp;TIME=2001-01-01T00:00:00.000Z&amp;amp;VERSION=1.1.1&amp;amp;REQUEST=GetMap&amp;amp;SRS=EPSG:4326&amp;amp;WIDTH=512&amp;amp;HEIGHT=512&amp;amp;LAYERS=global:c6:frac_cover&amp;amp;STYLES=default&amp;amp;TRANSPARENT=TRUE&amp;amp;FORMAT=image/png</a:t>
            </a: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60EF1-8A78-47A3-B34B-0039E3341707}"/>
              </a:ext>
            </a:extLst>
          </p:cNvPr>
          <p:cNvSpPr txBox="1"/>
          <p:nvPr/>
        </p:nvSpPr>
        <p:spPr>
          <a:xfrm>
            <a:off x="3992336" y="1812121"/>
            <a:ext cx="261257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Arbitrary calculation for camera elevation</a:t>
            </a:r>
          </a:p>
        </p:txBody>
      </p:sp>
      <p:cxnSp>
        <p:nvCxnSpPr>
          <p:cNvPr id="7" name="Straight Arrow Connector 6">
            <a:extLst>
              <a:ext uri="{FF2B5EF4-FFF2-40B4-BE49-F238E27FC236}">
                <a16:creationId xmlns:a16="http://schemas.microsoft.com/office/drawing/2014/main" id="{080AB9B9-1459-4438-AD11-04789DD9BA4E}"/>
              </a:ext>
            </a:extLst>
          </p:cNvPr>
          <p:cNvCxnSpPr/>
          <p:nvPr/>
        </p:nvCxnSpPr>
        <p:spPr>
          <a:xfrm flipH="1">
            <a:off x="3380014" y="194292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29776-482A-4858-9844-F9A589CA72E3}"/>
              </a:ext>
            </a:extLst>
          </p:cNvPr>
          <p:cNvSpPr txBox="1"/>
          <p:nvPr/>
        </p:nvSpPr>
        <p:spPr>
          <a:xfrm>
            <a:off x="2477861" y="280118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Comment line to demarcate the time slices</a:t>
            </a:r>
          </a:p>
        </p:txBody>
      </p:sp>
      <p:cxnSp>
        <p:nvCxnSpPr>
          <p:cNvPr id="9" name="Straight Arrow Connector 8">
            <a:extLst>
              <a:ext uri="{FF2B5EF4-FFF2-40B4-BE49-F238E27FC236}">
                <a16:creationId xmlns:a16="http://schemas.microsoft.com/office/drawing/2014/main" id="{96A2D999-7344-4357-A3DA-EF2BEF797972}"/>
              </a:ext>
            </a:extLst>
          </p:cNvPr>
          <p:cNvCxnSpPr/>
          <p:nvPr/>
        </p:nvCxnSpPr>
        <p:spPr>
          <a:xfrm flipH="1">
            <a:off x="1865539" y="293198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E0AF74-2FA9-4865-B491-5EC792D6CF70}"/>
              </a:ext>
            </a:extLst>
          </p:cNvPr>
          <p:cNvSpPr txBox="1"/>
          <p:nvPr/>
        </p:nvSpPr>
        <p:spPr>
          <a:xfrm>
            <a:off x="2477861" y="339682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sp>
        <p:nvSpPr>
          <p:cNvPr id="12" name="Rectangle: Rounded Corners 11">
            <a:extLst>
              <a:ext uri="{FF2B5EF4-FFF2-40B4-BE49-F238E27FC236}">
                <a16:creationId xmlns:a16="http://schemas.microsoft.com/office/drawing/2014/main" id="{418560B0-CD57-4936-AE18-A819E3DDD725}"/>
              </a:ext>
            </a:extLst>
          </p:cNvPr>
          <p:cNvSpPr/>
          <p:nvPr/>
        </p:nvSpPr>
        <p:spPr>
          <a:xfrm>
            <a:off x="5758432" y="1314280"/>
            <a:ext cx="883288"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3" name="TextBox 12">
            <a:extLst>
              <a:ext uri="{FF2B5EF4-FFF2-40B4-BE49-F238E27FC236}">
                <a16:creationId xmlns:a16="http://schemas.microsoft.com/office/drawing/2014/main" id="{867C65BB-CE41-4E9A-A132-190644F412F8}"/>
              </a:ext>
            </a:extLst>
          </p:cNvPr>
          <p:cNvSpPr txBox="1"/>
          <p:nvPr/>
        </p:nvSpPr>
        <p:spPr>
          <a:xfrm>
            <a:off x="4735281" y="4873901"/>
            <a:ext cx="1738993"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GetTheOverlays</a:t>
            </a:r>
          </a:p>
        </p:txBody>
      </p:sp>
      <p:sp>
        <p:nvSpPr>
          <p:cNvPr id="14" name="TextBox 13">
            <a:extLst>
              <a:ext uri="{FF2B5EF4-FFF2-40B4-BE49-F238E27FC236}">
                <a16:creationId xmlns:a16="http://schemas.microsoft.com/office/drawing/2014/main" id="{EA109F27-FCB4-4281-9CFB-535EA9BF7317}"/>
              </a:ext>
            </a:extLst>
          </p:cNvPr>
          <p:cNvSpPr txBox="1"/>
          <p:nvPr/>
        </p:nvSpPr>
        <p:spPr>
          <a:xfrm>
            <a:off x="6735536" y="1289959"/>
            <a:ext cx="5135335" cy="3831818"/>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@key_value_pairs = split(/;/, $key_value_pairs);</a:t>
            </a:r>
          </a:p>
          <a:p>
            <a:r>
              <a:rPr lang="en-AU" sz="900" noProof="1">
                <a:latin typeface="Calibri" panose="020F0502020204030204" pitchFamily="34" charset="0"/>
                <a:cs typeface="Calibri" panose="020F0502020204030204" pitchFamily="34" charset="0"/>
              </a:rPr>
              <a:t>	my $len = $#key_value_pairs;</a:t>
            </a:r>
          </a:p>
          <a:p>
            <a:r>
              <a:rPr lang="en-AU" sz="900" noProof="1">
                <a:latin typeface="Calibri" panose="020F0502020204030204" pitchFamily="34" charset="0"/>
                <a:cs typeface="Calibri" panose="020F0502020204030204" pitchFamily="34" charset="0"/>
              </a:rPr>
              <a:t>	for ($j=0; $j &lt;= $len;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$outline = $outlines[$j];</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GetAndCreatePlacemarks</a:t>
            </a:r>
            <a:r>
              <a:rPr lang="en-AU" sz="900" noProof="1">
                <a:latin typeface="Calibri" panose="020F0502020204030204" pitchFamily="34" charset="0"/>
                <a:cs typeface="Calibri" panose="020F0502020204030204" pitchFamily="34" charset="0"/>
              </a:rPr>
              <a:t>($key_value_pairs[$j]);</a:t>
            </a:r>
          </a:p>
          <a:p>
            <a:r>
              <a:rPr lang="en-AU" sz="900" noProof="1">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my $xml = "&lt;?xml version=\"1.0\" encoding=\"UTF-8\"?&gt;</a:t>
            </a:r>
          </a:p>
          <a:p>
            <a:r>
              <a:rPr lang="en-AU" sz="900" noProof="1">
                <a:solidFill>
                  <a:schemeClr val="bg1">
                    <a:lumMod val="65000"/>
                  </a:schemeClr>
                </a:solidFill>
                <a:latin typeface="Calibri" panose="020F0502020204030204" pitchFamily="34" charset="0"/>
                <a:cs typeface="Calibri" panose="020F0502020204030204" pitchFamily="34" charset="0"/>
              </a:rPr>
              <a:t>&lt;kml xmlns=\"http://www.opengis.net/kml/2.2\"&gt;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	&lt;name&gt;_______Layers_______&lt;/name&gt;</a:t>
            </a:r>
          </a:p>
          <a:p>
            <a:r>
              <a:rPr lang="en-AU" sz="900" noProof="1">
                <a:solidFill>
                  <a:schemeClr val="bg1">
                    <a:lumMod val="65000"/>
                  </a:schemeClr>
                </a:solidFill>
                <a:latin typeface="Calibri" panose="020F0502020204030204" pitchFamily="34" charset="0"/>
                <a:cs typeface="Calibri" panose="020F0502020204030204" pitchFamily="34" charset="0"/>
              </a:rPr>
              <a:t>	$kml</a:t>
            </a:r>
          </a:p>
          <a:p>
            <a:r>
              <a:rPr lang="en-AU" sz="900" noProof="1">
                <a:solidFill>
                  <a:schemeClr val="bg1">
                    <a:lumMod val="65000"/>
                  </a:schemeClr>
                </a:solidFill>
                <a:latin typeface="Calibri" panose="020F0502020204030204" pitchFamily="34" charset="0"/>
                <a:cs typeface="Calibri" panose="020F0502020204030204" pitchFamily="34" charset="0"/>
              </a:rPr>
              <a:t>	$overlay</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		&lt;name&gt;_____Placemarks_____&lt;/name&gt;</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&lt;/kml&gt;</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$datadir = "/var/www/html/NASA/WorldWind/data/nww";</a:t>
            </a:r>
          </a:p>
          <a:p>
            <a:r>
              <a:rPr lang="en-AU" sz="900" noProof="1">
                <a:solidFill>
                  <a:schemeClr val="bg1">
                    <a:lumMod val="65000"/>
                  </a:schemeClr>
                </a:solidFill>
                <a:latin typeface="Calibri" panose="020F0502020204030204" pitchFamily="34" charset="0"/>
                <a:cs typeface="Calibri" panose="020F0502020204030204" pitchFamily="34" charset="0"/>
              </a:rPr>
              <a:t>	open(OUT, "&gt;$datadir/nww.kml");</a:t>
            </a:r>
          </a:p>
          <a:p>
            <a:r>
              <a:rPr lang="en-AU" sz="900" noProof="1">
                <a:solidFill>
                  <a:schemeClr val="bg1">
                    <a:lumMod val="65000"/>
                  </a:schemeClr>
                </a:solidFill>
                <a:latin typeface="Calibri" panose="020F0502020204030204" pitchFamily="34" charset="0"/>
                <a:cs typeface="Calibri" panose="020F0502020204030204" pitchFamily="34" charset="0"/>
              </a:rPr>
              <a:t>	print OUT "$xml\n";</a:t>
            </a:r>
          </a:p>
          <a:p>
            <a:r>
              <a:rPr lang="en-AU" sz="900" noProof="1">
                <a:solidFill>
                  <a:schemeClr val="bg1">
                    <a:lumMod val="65000"/>
                  </a:schemeClr>
                </a:solidFill>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a:p>
            <a:endParaRPr lang="en-US" sz="900" noProof="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EDBDE66-9F56-470D-94B3-2CC4E8DCA911}"/>
              </a:ext>
            </a:extLst>
          </p:cNvPr>
          <p:cNvSpPr txBox="1"/>
          <p:nvPr/>
        </p:nvSpPr>
        <p:spPr>
          <a:xfrm>
            <a:off x="9259643" y="5874913"/>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GetAndCreatePlacemarks</a:t>
            </a:r>
            <a:endParaRPr lang="en-US" sz="1100" b="1" noProof="1">
              <a:solidFill>
                <a:srgbClr val="00B05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5BEABF82-FC64-40A8-9FA1-A3F6425E0427}"/>
              </a:ext>
            </a:extLst>
          </p:cNvPr>
          <p:cNvCxnSpPr/>
          <p:nvPr/>
        </p:nvCxnSpPr>
        <p:spPr>
          <a:xfrm>
            <a:off x="6351817" y="5004706"/>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01C243-567F-4FD9-99E4-5A590664E9B6}"/>
              </a:ext>
            </a:extLst>
          </p:cNvPr>
          <p:cNvCxnSpPr/>
          <p:nvPr/>
        </p:nvCxnSpPr>
        <p:spPr>
          <a:xfrm flipH="1">
            <a:off x="1584661" y="3602290"/>
            <a:ext cx="89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151B355-2F23-44CF-8E20-EA90FB1E1F46}"/>
              </a:ext>
            </a:extLst>
          </p:cNvPr>
          <p:cNvSpPr txBox="1"/>
          <p:nvPr/>
        </p:nvSpPr>
        <p:spPr>
          <a:xfrm>
            <a:off x="6743703" y="5241471"/>
            <a:ext cx="5135333" cy="738664"/>
          </a:xfrm>
          <a:prstGeom prst="rect">
            <a:avLst/>
          </a:prstGeom>
          <a:noFill/>
        </p:spPr>
        <p:txBody>
          <a:bodyPr wrap="square" rtlCol="0">
            <a:spAutoFit/>
          </a:bodyPr>
          <a:lstStyle/>
          <a:p>
            <a:r>
              <a:rPr lang="en-AU" sz="1400" noProof="1">
                <a:latin typeface="Calibri" panose="020F0502020204030204" pitchFamily="34" charset="0"/>
                <a:cs typeface="Calibri" panose="020F0502020204030204" pitchFamily="34" charset="0"/>
              </a:rPr>
              <a:t>The ‘sub ‘</a:t>
            </a:r>
            <a:r>
              <a:rPr lang="en-AU" sz="1400" b="1" noProof="1">
                <a:latin typeface="Calibri" panose="020F0502020204030204" pitchFamily="34" charset="0"/>
                <a:cs typeface="Calibri" panose="020F0502020204030204" pitchFamily="34" charset="0"/>
              </a:rPr>
              <a:t>GetAndCreatePlacemarks</a:t>
            </a:r>
            <a:r>
              <a:rPr lang="en-AU" sz="1400" noProof="1">
                <a:latin typeface="Calibri" panose="020F0502020204030204" pitchFamily="34" charset="0"/>
                <a:cs typeface="Calibri" panose="020F0502020204030204" pitchFamily="34" charset="0"/>
              </a:rPr>
              <a:t>’ creates an ‘osm-script’ to fetch the data from Overpass. The data is then re-formatted into GeoJSON and then into KML.</a:t>
            </a:r>
          </a:p>
        </p:txBody>
      </p:sp>
    </p:spTree>
    <p:custDataLst>
      <p:tags r:id="rId1"/>
    </p:custDataLst>
    <p:extLst>
      <p:ext uri="{BB962C8B-B14F-4D97-AF65-F5344CB8AC3E}">
        <p14:creationId xmlns:p14="http://schemas.microsoft.com/office/powerpoint/2010/main" val="56495551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45CDAED-4C84-47D7-B0F8-88DDEB6CA4C5}"/>
              </a:ext>
            </a:extLst>
          </p:cNvPr>
          <p:cNvSpPr txBox="1"/>
          <p:nvPr/>
        </p:nvSpPr>
        <p:spPr>
          <a:xfrm>
            <a:off x="530678" y="1338944"/>
            <a:ext cx="5135335" cy="480131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GetAndCreatePlacemarks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$kv = $_[0]; my $overlay_name = $kv; my @kv = split(/\|/, $kv); my $key = $kv[0];</a:t>
            </a:r>
          </a:p>
          <a:p>
            <a:r>
              <a:rPr lang="en-AU" sz="900" noProof="1">
                <a:latin typeface="Calibri" panose="020F0502020204030204" pitchFamily="34" charset="0"/>
                <a:cs typeface="Calibri" panose="020F0502020204030204" pitchFamily="34" charset="0"/>
              </a:rPr>
              <a:t>	my $value = $kv[1]; my $osm_script = “”; my $txtfile = "$tmpdir/Tmp.txt";</a:t>
            </a:r>
          </a:p>
          <a:p>
            <a:r>
              <a:rPr lang="en-AU" sz="900" noProof="1">
                <a:latin typeface="Calibri" panose="020F0502020204030204" pitchFamily="34" charset="0"/>
                <a:cs typeface="Calibri" panose="020F0502020204030204" pitchFamily="34" charset="0"/>
              </a:rPr>
              <a:t>	my $osmfile = "$tmpdir/Tmp.osm"; my $geojsonfile = "$tmpdir/Tmp.geojson";</a:t>
            </a:r>
          </a:p>
          <a:p>
            <a:r>
              <a:rPr lang="en-AU" sz="900" noProof="1">
                <a:latin typeface="Calibri" panose="020F0502020204030204" pitchFamily="34" charset="0"/>
                <a:cs typeface="Calibri" panose="020F0502020204030204" pitchFamily="34" charset="0"/>
              </a:rPr>
              <a:t>	my $kmlfile = "$tmpdir/Tmp.kml"; </a:t>
            </a:r>
          </a:p>
          <a:p>
            <a:r>
              <a:rPr lang="en-AU" sz="900" noProof="1">
                <a:latin typeface="Calibri" panose="020F0502020204030204" pitchFamily="34" charset="0"/>
                <a:cs typeface="Calibri" panose="020F0502020204030204" pitchFamily="34" charset="0"/>
              </a:rPr>
              <a:t>	open (OUT, "&gt;$txtfile"); print OUT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wget</a:t>
            </a:r>
            <a:r>
              <a:rPr lang="en-AU" sz="900" noProof="1">
                <a:latin typeface="Calibri" panose="020F0502020204030204" pitchFamily="34" charset="0"/>
                <a:cs typeface="Calibri" panose="020F0502020204030204" pitchFamily="34" charset="0"/>
              </a:rPr>
              <a:t> --post-file=$txtfile http://overpass-api.de/api/interpreter --output-document=$osmfile`;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$osmfile &gt; $geojsonfile`;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$geojsonfile &gt; $kmlfile`;</a:t>
            </a:r>
          </a:p>
          <a:p>
            <a:r>
              <a:rPr lang="en-AU" sz="900" noProof="1">
                <a:latin typeface="Calibri" panose="020F0502020204030204" pitchFamily="34" charset="0"/>
                <a:cs typeface="Calibri" panose="020F0502020204030204" pitchFamily="34" charset="0"/>
              </a:rPr>
              <a:t>	$nplacemark = 0;</a:t>
            </a:r>
          </a:p>
          <a:p>
            <a:r>
              <a:rPr lang="en-AU" sz="900" noProof="1">
                <a:latin typeface="Calibri" panose="020F0502020204030204" pitchFamily="34" charset="0"/>
                <a:cs typeface="Calibri" panose="020F0502020204030204" pitchFamily="34" charset="0"/>
              </a:rPr>
              <a:t>	$placemark = </a:t>
            </a:r>
            <a:r>
              <a:rPr lang="en-AU" sz="900" b="1" noProof="1">
                <a:solidFill>
                  <a:srgbClr val="00B050"/>
                </a:solidFill>
                <a:latin typeface="Calibri" panose="020F0502020204030204" pitchFamily="34" charset="0"/>
                <a:cs typeface="Calibri" panose="020F0502020204030204" pitchFamily="34" charset="0"/>
              </a:rPr>
              <a:t>GetPlacemark</a:t>
            </a:r>
            <a:r>
              <a:rPr lang="en-AU" sz="900" noProof="1">
                <a:latin typeface="Calibri" panose="020F0502020204030204" pitchFamily="34" charset="0"/>
                <a:cs typeface="Calibri" panose="020F0502020204030204" pitchFamily="34" charset="0"/>
              </a:rPr>
              <a:t>($kmlfile);</a:t>
            </a:r>
          </a:p>
          <a:p>
            <a:r>
              <a:rPr lang="en-AU" sz="900" noProof="1">
                <a:latin typeface="Calibri" panose="020F0502020204030204" pitchFamily="34" charset="0"/>
                <a:cs typeface="Calibri" panose="020F0502020204030204" pitchFamily="34" charset="0"/>
              </a:rPr>
              <a:t>	if ($placemark)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&lt;visibility&gt;1&lt;/visibility&gt;</a:t>
            </a:r>
          </a:p>
          <a:p>
            <a:r>
              <a:rPr lang="en-AU" sz="900" noProof="1">
                <a:latin typeface="Calibri" panose="020F0502020204030204" pitchFamily="34" charset="0"/>
                <a:cs typeface="Calibri" panose="020F0502020204030204" pitchFamily="34" charset="0"/>
              </a:rPr>
              <a:t>			$lookAt</a:t>
            </a:r>
          </a:p>
          <a:p>
            <a:r>
              <a:rPr lang="en-AU" sz="900" noProof="1">
                <a:latin typeface="Calibri" panose="020F0502020204030204" pitchFamily="34" charset="0"/>
                <a:cs typeface="Calibri" panose="020F0502020204030204" pitchFamily="34" charset="0"/>
              </a:rPr>
              <a:t>			$placemark</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&lt;visibility&gt;0&lt;/visibility&gt;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5968094" y="5636229"/>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Tmp.osm</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8" name="TextBox 7">
            <a:extLst>
              <a:ext uri="{FF2B5EF4-FFF2-40B4-BE49-F238E27FC236}">
                <a16:creationId xmlns:a16="http://schemas.microsoft.com/office/drawing/2014/main" id="{7A4F9796-B861-47C4-B274-796D32D31DCA}"/>
              </a:ext>
            </a:extLst>
          </p:cNvPr>
          <p:cNvSpPr txBox="1"/>
          <p:nvPr/>
        </p:nvSpPr>
        <p:spPr>
          <a:xfrm>
            <a:off x="6033406" y="1338944"/>
            <a:ext cx="5135335" cy="32778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my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 "</a:t>
            </a:r>
          </a:p>
          <a:p>
            <a:r>
              <a:rPr lang="en-AU" sz="900" noProof="1">
                <a:latin typeface="Calibri" panose="020F0502020204030204" pitchFamily="34" charset="0"/>
                <a:cs typeface="Calibri" panose="020F0502020204030204" pitchFamily="34" charset="0"/>
              </a:rPr>
              <a:t>&lt;osm-script output=\"xml\" timeout=\"300\"&gt;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&lt;query type=\"node\"&gt;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type=\"way\"&gt;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type=\"relation\"&gt;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&lt;item/&gt;</a:t>
            </a:r>
          </a:p>
          <a:p>
            <a:r>
              <a:rPr lang="en-AU" sz="900" noProof="1">
                <a:latin typeface="Calibri" panose="020F0502020204030204" pitchFamily="34" charset="0"/>
                <a:cs typeface="Calibri" panose="020F0502020204030204" pitchFamily="34" charset="0"/>
              </a:rPr>
              <a:t>        &lt;recurse type=\"down\"/&gt;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&lt;print mode=\"body\"/&gt;</a:t>
            </a:r>
          </a:p>
          <a:p>
            <a:r>
              <a:rPr lang="en-AU" sz="900" noProof="1">
                <a:latin typeface="Calibri" panose="020F0502020204030204" pitchFamily="34" charset="0"/>
                <a:cs typeface="Calibri" panose="020F0502020204030204" pitchFamily="34" charset="0"/>
              </a:rPr>
              <a:t>&lt;/osm-script&gt;</a:t>
            </a:r>
          </a:p>
          <a:p>
            <a:r>
              <a:rPr lang="en-AU" sz="900" noProof="1">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DDC66582-7B26-4332-9985-CAA36B176818}"/>
              </a:ext>
            </a:extLst>
          </p:cNvPr>
          <p:cNvSpPr txBox="1"/>
          <p:nvPr/>
        </p:nvSpPr>
        <p:spPr>
          <a:xfrm>
            <a:off x="5968094" y="4780248"/>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Tree>
    <p:custDataLst>
      <p:tags r:id="rId1"/>
    </p:custDataLst>
    <p:extLst>
      <p:ext uri="{BB962C8B-B14F-4D97-AF65-F5344CB8AC3E}">
        <p14:creationId xmlns:p14="http://schemas.microsoft.com/office/powerpoint/2010/main" val="395075517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7233557" y="576448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Tmp.geojson</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2055779"/>
            <a:ext cx="6490607" cy="3970318"/>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Tmp.osm:</a:t>
            </a:r>
          </a:p>
          <a:p>
            <a:r>
              <a:rPr lang="en-AU" sz="900" noProof="1">
                <a:latin typeface="Calibri" panose="020F0502020204030204" pitchFamily="34" charset="0"/>
                <a:cs typeface="Calibri" panose="020F0502020204030204" pitchFamily="34" charset="0"/>
              </a:rPr>
              <a:t>&lt;?xml version="1.0" encoding="UTF-8"?&gt;</a:t>
            </a:r>
          </a:p>
          <a:p>
            <a:r>
              <a:rPr lang="en-AU" sz="900" noProof="1">
                <a:latin typeface="Calibri" panose="020F0502020204030204" pitchFamily="34" charset="0"/>
                <a:cs typeface="Calibri" panose="020F0502020204030204" pitchFamily="34" charset="0"/>
              </a:rPr>
              <a:t>&lt;osm version="0.6" generator="Overpass API 0.7.55.7 8b86ff77"&gt;</a:t>
            </a:r>
          </a:p>
          <a:p>
            <a:r>
              <a:rPr lang="en-AU" sz="900" noProof="1">
                <a:latin typeface="Calibri" panose="020F0502020204030204" pitchFamily="34" charset="0"/>
                <a:cs typeface="Calibri" panose="020F0502020204030204" pitchFamily="34" charset="0"/>
              </a:rPr>
              <a:t>  &lt;node id="303723661" lat="</a:t>
            </a:r>
            <a:r>
              <a:rPr lang="en-AU" sz="900" noProof="1">
                <a:solidFill>
                  <a:srgbClr val="C00000"/>
                </a:solidFill>
                <a:latin typeface="Calibri" panose="020F0502020204030204" pitchFamily="34" charset="0"/>
                <a:cs typeface="Calibri" panose="020F0502020204030204" pitchFamily="34" charset="0"/>
              </a:rPr>
              <a:t>-29.1196035" lon="137.6718180</a:t>
            </a:r>
            <a:r>
              <a:rPr lang="en-AU" sz="900" noProof="1">
                <a:latin typeface="Calibri" panose="020F0502020204030204" pitchFamily="34" charset="0"/>
                <a:cs typeface="Calibri" panose="020F0502020204030204" pitchFamily="34" charset="0"/>
              </a:rPr>
              <a:t>"/&gt;</a:t>
            </a:r>
          </a:p>
          <a:p>
            <a:r>
              <a:rPr lang="en-AU" sz="900" noProof="1">
                <a:latin typeface="Calibri" panose="020F0502020204030204" pitchFamily="34" charset="0"/>
                <a:cs typeface="Calibri" panose="020F0502020204030204" pitchFamily="34" charset="0"/>
              </a:rPr>
              <a:t>  &lt;node id="303723662" lat="-29.1184038" lon="137.6752512"/&gt;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&lt;node id="6237806841" lat="-28.8947582" lon="136.5101298"/&gt;</a:t>
            </a:r>
          </a:p>
          <a:p>
            <a:r>
              <a:rPr lang="en-AU" sz="900" noProof="1">
                <a:latin typeface="Calibri" panose="020F0502020204030204" pitchFamily="34" charset="0"/>
                <a:cs typeface="Calibri" panose="020F0502020204030204" pitchFamily="34" charset="0"/>
              </a:rPr>
              <a:t>  &lt;way id="27653773"&gt;</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&lt;tag k="intermittent" v="yes"/&gt;</a:t>
            </a:r>
          </a:p>
          <a:p>
            <a:r>
              <a:rPr lang="en-AU" sz="900" noProof="1">
                <a:latin typeface="Calibri" panose="020F0502020204030204" pitchFamily="34" charset="0"/>
                <a:cs typeface="Calibri" panose="020F0502020204030204" pitchFamily="34" charset="0"/>
              </a:rPr>
              <a:t>      &lt;tag k="name" v="Kati Thanda-Lake Eyre (South)"/&gt;</a:t>
            </a:r>
          </a:p>
          <a:p>
            <a:r>
              <a:rPr lang="en-AU" sz="900" noProof="1">
                <a:latin typeface="Calibri" panose="020F0502020204030204" pitchFamily="34" charset="0"/>
                <a:cs typeface="Calibri" panose="020F0502020204030204" pitchFamily="34" charset="0"/>
              </a:rPr>
              <a:t>      &lt;tag k="natural" v="water"/&gt;</a:t>
            </a:r>
          </a:p>
          <a:p>
            <a:r>
              <a:rPr lang="en-AU" sz="900" noProof="1">
                <a:latin typeface="Calibri" panose="020F0502020204030204" pitchFamily="34" charset="0"/>
                <a:cs typeface="Calibri" panose="020F0502020204030204" pitchFamily="34" charset="0"/>
              </a:rPr>
              <a:t>      &lt;tag k="salt" v="yes"/&gt;</a:t>
            </a:r>
          </a:p>
          <a:p>
            <a:r>
              <a:rPr lang="en-AU" sz="900" noProof="1">
                <a:latin typeface="Calibri" panose="020F0502020204030204" pitchFamily="34" charset="0"/>
                <a:cs typeface="Calibri" panose="020F0502020204030204" pitchFamily="34" charset="0"/>
              </a:rPr>
              <a:t>      &lt;tag k="source" v="yahoo"/&gt;</a:t>
            </a:r>
          </a:p>
          <a:p>
            <a:r>
              <a:rPr lang="en-AU" sz="900" noProof="1">
                <a:latin typeface="Calibri" panose="020F0502020204030204" pitchFamily="34" charset="0"/>
                <a:cs typeface="Calibri" panose="020F0502020204030204" pitchFamily="34" charset="0"/>
              </a:rPr>
              <a:t>      &lt;tag k="water" v="lake"/&gt;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&lt;relation id="253952"&gt;</a:t>
            </a:r>
          </a:p>
          <a:p>
            <a:r>
              <a:rPr lang="en-AU" sz="900" noProof="1">
                <a:latin typeface="Calibri" panose="020F0502020204030204" pitchFamily="34" charset="0"/>
                <a:cs typeface="Calibri" panose="020F0502020204030204" pitchFamily="34" charset="0"/>
              </a:rPr>
              <a:t>    &lt;member type="way" ref="27729223" role="outer"/&gt;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&lt;member type="way" ref="35938226" role="inner"/&gt;</a:t>
            </a:r>
          </a:p>
          <a:p>
            <a:r>
              <a:rPr lang="en-AU" sz="900" noProof="1">
                <a:latin typeface="Calibri" panose="020F0502020204030204" pitchFamily="34" charset="0"/>
                <a:cs typeface="Calibri" panose="020F0502020204030204" pitchFamily="34" charset="0"/>
              </a:rPr>
              <a:t>    &lt;tag k="alt_name" v="Lake Eyre (North)"/&gt;</a:t>
            </a:r>
          </a:p>
          <a:p>
            <a:r>
              <a:rPr lang="en-AU" sz="900" noProof="1">
                <a:latin typeface="Calibri" panose="020F0502020204030204" pitchFamily="34" charset="0"/>
                <a:cs typeface="Calibri" panose="020F0502020204030204" pitchFamily="34" charset="0"/>
              </a:rPr>
              <a:t> &lt;/relation&gt; </a:t>
            </a:r>
          </a:p>
          <a:p>
            <a:r>
              <a:rPr lang="en-AU" sz="900" noProof="1">
                <a:latin typeface="Calibri" panose="020F0502020204030204" pitchFamily="34" charset="0"/>
                <a:cs typeface="Calibri" panose="020F0502020204030204" pitchFamily="34" charset="0"/>
              </a:rPr>
              <a:t>&lt;/osm&gt;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4135211" y="3008995"/>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Way ID lists the Nodes which in turn give the Lat/Lon to form a closed polygon</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3522889" y="313980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4420961" y="2458734"/>
            <a:ext cx="274320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Nodes are the points to form the polygons</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3869128" y="2589539"/>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FFA068-05A5-4C4A-810A-6EEDB0D3370A}"/>
              </a:ext>
            </a:extLst>
          </p:cNvPr>
          <p:cNvSpPr txBox="1"/>
          <p:nvPr/>
        </p:nvSpPr>
        <p:spPr>
          <a:xfrm>
            <a:off x="4135211" y="4911274"/>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Relations define how the polygons are related. The “inner” polygons are enclosed in “outer”.</a:t>
            </a:r>
          </a:p>
        </p:txBody>
      </p:sp>
      <p:cxnSp>
        <p:nvCxnSpPr>
          <p:cNvPr id="16" name="Straight Arrow Connector 15">
            <a:extLst>
              <a:ext uri="{FF2B5EF4-FFF2-40B4-BE49-F238E27FC236}">
                <a16:creationId xmlns:a16="http://schemas.microsoft.com/office/drawing/2014/main" id="{665688F4-9622-44F5-8881-2171E5F55212}"/>
              </a:ext>
            </a:extLst>
          </p:cNvPr>
          <p:cNvCxnSpPr/>
          <p:nvPr/>
        </p:nvCxnSpPr>
        <p:spPr>
          <a:xfrm flipH="1">
            <a:off x="3522889" y="504207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6D67D6-D833-4E61-BD93-E2CA524BB91B}"/>
              </a:ext>
            </a:extLst>
          </p:cNvPr>
          <p:cNvSpPr txBox="1"/>
          <p:nvPr/>
        </p:nvSpPr>
        <p:spPr>
          <a:xfrm>
            <a:off x="742950" y="1256997"/>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
        <p:nvSpPr>
          <p:cNvPr id="22" name="TextBox 21">
            <a:extLst>
              <a:ext uri="{FF2B5EF4-FFF2-40B4-BE49-F238E27FC236}">
                <a16:creationId xmlns:a16="http://schemas.microsoft.com/office/drawing/2014/main" id="{640B21DF-667B-4AB6-845F-3823B41E3AE9}"/>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OSM data will be converted to GeoJSON using ‘osmtogeojson’</a:t>
            </a:r>
          </a:p>
        </p:txBody>
      </p:sp>
    </p:spTree>
    <p:custDataLst>
      <p:tags r:id="rId1"/>
    </p:custDataLst>
    <p:extLst>
      <p:ext uri="{BB962C8B-B14F-4D97-AF65-F5344CB8AC3E}">
        <p14:creationId xmlns:p14="http://schemas.microsoft.com/office/powerpoint/2010/main" val="69520764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Tmp.kml</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Tmp.geojson:</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"type": "FeatureCollection",</a:t>
            </a:r>
          </a:p>
          <a:p>
            <a:r>
              <a:rPr lang="en-AU" sz="900" noProof="1">
                <a:latin typeface="Calibri" panose="020F0502020204030204" pitchFamily="34" charset="0"/>
                <a:cs typeface="Calibri" panose="020F0502020204030204" pitchFamily="34" charset="0"/>
              </a:rPr>
              <a:t>	"features":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"relation/253952",</a:t>
            </a:r>
          </a:p>
          <a:p>
            <a:r>
              <a:rPr lang="en-AU" sz="900" noProof="1">
                <a:latin typeface="Calibri" panose="020F0502020204030204" pitchFamily="34" charset="0"/>
                <a:cs typeface="Calibri" panose="020F0502020204030204" pitchFamily="34" charset="0"/>
              </a:rPr>
              <a:t>		  "properties": {</a:t>
            </a:r>
          </a:p>
          <a:p>
            <a:r>
              <a:rPr lang="en-US" sz="900" noProof="1">
                <a:latin typeface="Calibri" panose="020F0502020204030204" pitchFamily="34" charset="0"/>
                <a:cs typeface="Calibri" panose="020F0502020204030204" pitchFamily="34" charset="0"/>
              </a:rPr>
              <a:t>			 "alt_name": "Lake Eyre (North)", </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"MultiPolygon",</a:t>
            </a:r>
          </a:p>
          <a:p>
            <a:r>
              <a:rPr lang="en-AU" sz="900" noProof="1">
                <a:latin typeface="Calibri" panose="020F0502020204030204" pitchFamily="34" charset="0"/>
                <a:cs typeface="Calibri" panose="020F0502020204030204" pitchFamily="34" charset="0"/>
              </a:rPr>
              <a:t>			"coordinates": [[[[137.7264071,-28.1236032],[137.7276088,-28.1267824]]]]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"node/371088118",</a:t>
            </a:r>
          </a:p>
          <a:p>
            <a:r>
              <a:rPr lang="en-AU" sz="900" noProof="1">
                <a:latin typeface="Calibri" panose="020F0502020204030204" pitchFamily="34" charset="0"/>
                <a:cs typeface="Calibri" panose="020F0502020204030204" pitchFamily="34" charset="0"/>
              </a:rPr>
              <a:t>		  "properties": {</a:t>
            </a:r>
          </a:p>
          <a:p>
            <a:r>
              <a:rPr lang="en-AU" sz="900" noProof="1">
                <a:latin typeface="Calibri" panose="020F0502020204030204" pitchFamily="34" charset="0"/>
                <a:cs typeface="Calibri" panose="020F0502020204030204" pitchFamily="34" charset="0"/>
              </a:rPr>
              <a:t>			"name": "Muloorina Bore",</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"Point",</a:t>
            </a:r>
          </a:p>
          <a:p>
            <a:r>
              <a:rPr lang="en-AU" sz="900" noProof="1">
                <a:latin typeface="Calibri" panose="020F0502020204030204" pitchFamily="34" charset="0"/>
                <a:cs typeface="Calibri" panose="020F0502020204030204" pitchFamily="34" charset="0"/>
              </a:rPr>
              <a:t>			"coordinates": [137.8996898,-29.2383169]</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5890540" y="3630301"/>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699093" y="3761106"/>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3286125" y="253221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feature could be a [multi]polygon, line or point.</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2734293" y="266302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osmtogeojson</a:t>
            </a:r>
            <a:r>
              <a:rPr lang="en-AU" sz="1000" noProof="1">
                <a:highlight>
                  <a:srgbClr val="D7D7D7"/>
                </a:highlight>
                <a:latin typeface="Calibri" panose="020F0502020204030204" pitchFamily="34" charset="0"/>
                <a:cs typeface="Calibri" panose="020F0502020204030204" pitchFamily="34" charset="0"/>
              </a:rPr>
              <a:t> $osmfile &gt; $geojsonfile`;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 data in </a:t>
            </a:r>
            <a:r>
              <a:rPr lang="en-AU" sz="1000" b="1" noProof="1">
                <a:latin typeface="Calibri" panose="020F0502020204030204" pitchFamily="34" charset="0"/>
                <a:cs typeface="Calibri" panose="020F0502020204030204" pitchFamily="34" charset="0"/>
              </a:rPr>
              <a:t>$osmfile</a:t>
            </a:r>
            <a:r>
              <a:rPr lang="en-AU" sz="1000" noProof="1">
                <a:latin typeface="Calibri" panose="020F0502020204030204" pitchFamily="34" charset="0"/>
                <a:cs typeface="Calibri" panose="020F0502020204030204" pitchFamily="34" charset="0"/>
              </a:rPr>
              <a:t> is converted into GeoJSON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$geojsonfile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(/NASA/WorldWind/data/Tmp/Tmp.geojson)</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338828"/>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is a Javascript module for converting OSM data (OSM XML or Overpass JSON) to GeoJSON. It  can be used as a command line tool. This OSM conversion code was written for and is maintained by the </a:t>
            </a:r>
            <a:r>
              <a:rPr lang="en-AU" sz="900" noProof="1">
                <a:latin typeface="Calibri" panose="020F0502020204030204" pitchFamily="34" charset="0"/>
                <a:cs typeface="Calibri" panose="020F0502020204030204" pitchFamily="34" charset="0"/>
                <a:hlinkClick r:id="rId3"/>
              </a:rPr>
              <a:t>overpass-turbo</a:t>
            </a:r>
            <a:r>
              <a:rPr lang="en-AU" sz="900" noProof="1">
                <a:latin typeface="Calibri" panose="020F0502020204030204" pitchFamily="34" charset="0"/>
                <a:cs typeface="Calibri" panose="020F0502020204030204" pitchFamily="34" charset="0"/>
              </a:rPr>
              <a:t> project. [</a:t>
            </a:r>
            <a:r>
              <a:rPr lang="en-AU" sz="900" noProof="1">
                <a:latin typeface="Calibri" panose="020F0502020204030204" pitchFamily="34" charset="0"/>
                <a:cs typeface="Calibri" panose="020F0502020204030204" pitchFamily="34" charset="0"/>
                <a:hlinkClick r:id="rId4"/>
              </a:rPr>
              <a:t>Ref</a:t>
            </a:r>
            <a:r>
              <a:rPr lang="en-AU" sz="900" noProof="1">
                <a:latin typeface="Calibri" panose="020F0502020204030204" pitchFamily="34" charset="0"/>
                <a:cs typeface="Calibri" panose="020F0502020204030204" pitchFamily="34" charset="0"/>
              </a:rPr>
              <a:t>]</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r>
              <a:rPr lang="en-AU" sz="900" noProof="1">
                <a:latin typeface="Calibri" panose="020F0502020204030204" pitchFamily="34" charset="0"/>
                <a:cs typeface="Calibri" panose="020F0502020204030204" pitchFamily="34" charset="0"/>
              </a:rPr>
              <a:t>	$ npm install -g osmtogeojson</a:t>
            </a:r>
          </a:p>
          <a:p>
            <a:r>
              <a:rPr lang="en-AU" sz="900" noProof="1">
                <a:latin typeface="Calibri" panose="020F0502020204030204" pitchFamily="34" charset="0"/>
                <a:cs typeface="Calibri" panose="020F0502020204030204" pitchFamily="34" charset="0"/>
              </a:rPr>
              <a:t>	$ osmtogeojson file.osm &gt; file.geojson</a:t>
            </a:r>
          </a:p>
          <a:p>
            <a:endParaRPr lang="en-AU"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GeoJSON data will be converted to KML using ‘tokml’</a:t>
            </a:r>
          </a:p>
        </p:txBody>
      </p:sp>
    </p:spTree>
    <p:custDataLst>
      <p:tags r:id="rId1"/>
    </p:custDataLst>
    <p:extLst>
      <p:ext uri="{BB962C8B-B14F-4D97-AF65-F5344CB8AC3E}">
        <p14:creationId xmlns:p14="http://schemas.microsoft.com/office/powerpoint/2010/main" val="38670810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GetPlaceMark</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Tmp.kml:</a:t>
            </a:r>
          </a:p>
          <a:p>
            <a:r>
              <a:rPr lang="en-AU" sz="900" noProof="1">
                <a:latin typeface="Calibri" panose="020F0502020204030204" pitchFamily="34" charset="0"/>
                <a:cs typeface="Calibri" panose="020F0502020204030204" pitchFamily="34" charset="0"/>
              </a:rPr>
              <a:t>&lt;?xml version="1.0" encoding="UTF-8"?&gt;&lt;kml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    &lt;ExtendedData&gt;</a:t>
            </a:r>
          </a:p>
          <a:p>
            <a:r>
              <a:rPr lang="en-US" sz="900" noProof="1">
                <a:latin typeface="Calibri" panose="020F0502020204030204" pitchFamily="34" charset="0"/>
                <a:cs typeface="Calibri" panose="020F0502020204030204" pitchFamily="34" charset="0"/>
              </a:rPr>
              <a:t>      &lt;Data name="name"&gt;</a:t>
            </a:r>
          </a:p>
          <a:p>
            <a:r>
              <a:rPr lang="en-US" sz="900" noProof="1">
                <a:latin typeface="Calibri" panose="020F0502020204030204" pitchFamily="34" charset="0"/>
                <a:cs typeface="Calibri" panose="020F0502020204030204" pitchFamily="34" charset="0"/>
              </a:rPr>
              <a:t>	&lt;value&gt;Kati Thanda-Lake Eyre (North)&lt;/value&gt;</a:t>
            </a:r>
          </a:p>
          <a:p>
            <a:r>
              <a:rPr lang="en-US"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&lt;Data name="id"&gt;</a:t>
            </a:r>
          </a:p>
          <a:p>
            <a:r>
              <a:rPr lang="en-AU" sz="900" noProof="1">
                <a:latin typeface="Calibri" panose="020F0502020204030204" pitchFamily="34" charset="0"/>
                <a:cs typeface="Calibri" panose="020F0502020204030204" pitchFamily="34" charset="0"/>
              </a:rPr>
              <a:t>        &lt;value&gt;relation/253952&lt;/value&gt;</a:t>
            </a:r>
          </a:p>
          <a:p>
            <a:r>
              <a:rPr lang="en-AU"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&lt;/ExtendedData&gt;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&lt;coordinates&gt;137.7264071,-28.1236032 137.7276088,-28.1267824&lt;/coordinates&gt;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endParaRPr lang="en-AU" sz="900" noProof="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55EC256-905B-427F-A227-7C858A1916DF}"/>
              </a:ext>
            </a:extLst>
          </p:cNvPr>
          <p:cNvSpPr txBox="1"/>
          <p:nvPr/>
        </p:nvSpPr>
        <p:spPr>
          <a:xfrm>
            <a:off x="5270054" y="4169143"/>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078607" y="4299948"/>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2241097" y="376312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Only the polygons are required by GskyNWW</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1689265" y="389393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tokml</a:t>
            </a:r>
            <a:r>
              <a:rPr lang="en-AU" sz="1000" noProof="1">
                <a:highlight>
                  <a:srgbClr val="D7D7D7"/>
                </a:highlight>
                <a:latin typeface="Calibri" panose="020F0502020204030204" pitchFamily="34" charset="0"/>
                <a:cs typeface="Calibri" panose="020F0502020204030204" pitchFamily="34" charset="0"/>
              </a:rPr>
              <a:t> $geojsonfile &gt; $kmlfile`;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GeoJSON data in </a:t>
            </a:r>
            <a:r>
              <a:rPr lang="en-AU" sz="1000" b="1" noProof="1">
                <a:latin typeface="Calibri" panose="020F0502020204030204" pitchFamily="34" charset="0"/>
                <a:cs typeface="Calibri" panose="020F0502020204030204" pitchFamily="34" charset="0"/>
              </a:rPr>
              <a:t>$geojsonfile</a:t>
            </a:r>
            <a:r>
              <a:rPr lang="en-AU" sz="1000" noProof="1">
                <a:latin typeface="Calibri" panose="020F0502020204030204" pitchFamily="34" charset="0"/>
                <a:cs typeface="Calibri" panose="020F0502020204030204" pitchFamily="34" charset="0"/>
              </a:rPr>
              <a:t> is converted into KML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$kmlfile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(/NASA/WorldWind/data/Tmp/Tmp.kml)</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200329"/>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is a Javascript module for converting GeoJSON data KML. It  is used as a command line tool. This GeoJSON conversion code was written for and is maintained by the </a:t>
            </a:r>
            <a:r>
              <a:rPr lang="en-AU" sz="900" noProof="1">
                <a:latin typeface="Calibri" panose="020F0502020204030204" pitchFamily="34" charset="0"/>
                <a:cs typeface="Calibri" panose="020F0502020204030204" pitchFamily="34" charset="0"/>
                <a:hlinkClick r:id="rId3"/>
              </a:rPr>
              <a:t>Mapbox</a:t>
            </a:r>
            <a:r>
              <a:rPr lang="en-AU" sz="900" noProof="1">
                <a:latin typeface="Calibri" panose="020F0502020204030204" pitchFamily="34" charset="0"/>
                <a:cs typeface="Calibri" panose="020F0502020204030204" pitchFamily="34" charset="0"/>
              </a:rPr>
              <a:t> project. </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endParaRPr lang="en-US" sz="900" b="1"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	$ npm install --save tokml</a:t>
            </a:r>
          </a:p>
          <a:p>
            <a:r>
              <a:rPr lang="en-AU" sz="900" noProof="1">
                <a:latin typeface="Calibri" panose="020F0502020204030204" pitchFamily="34" charset="0"/>
                <a:cs typeface="Calibri" panose="020F0502020204030204" pitchFamily="34" charset="0"/>
              </a:rPr>
              <a:t>	$ tokml file.geojson &gt; file.kml</a:t>
            </a: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$kmlfile is passed to ‘sub GetPlaceMark’ for creating the KML file used by NWW.</a:t>
            </a:r>
          </a:p>
        </p:txBody>
      </p:sp>
    </p:spTree>
    <p:custDataLst>
      <p:tags r:id="rId1"/>
    </p:custDataLst>
    <p:extLst>
      <p:ext uri="{BB962C8B-B14F-4D97-AF65-F5344CB8AC3E}">
        <p14:creationId xmlns:p14="http://schemas.microsoft.com/office/powerpoint/2010/main" val="271794111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24E718-E332-4EB3-AC3B-08C7BBD06778}"/>
              </a:ext>
            </a:extLst>
          </p:cNvPr>
          <p:cNvSpPr txBox="1"/>
          <p:nvPr/>
        </p:nvSpPr>
        <p:spPr>
          <a:xfrm>
            <a:off x="4220934" y="1030754"/>
            <a:ext cx="6547764" cy="5216813"/>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 sub </a:t>
            </a:r>
            <a:r>
              <a:rPr lang="en-US" sz="900" b="1" noProof="1">
                <a:solidFill>
                  <a:srgbClr val="00B0F0"/>
                </a:solidFill>
                <a:latin typeface="Calibri" panose="020F0502020204030204" pitchFamily="34" charset="0"/>
                <a:cs typeface="Calibri" panose="020F0502020204030204" pitchFamily="34" charset="0"/>
              </a:rPr>
              <a:t>GetPlacemark</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$filename = $_[0];</a:t>
            </a:r>
          </a:p>
          <a:p>
            <a:r>
              <a:rPr lang="en-US" sz="900" noProof="1">
                <a:latin typeface="Calibri" panose="020F0502020204030204" pitchFamily="34" charset="0"/>
                <a:cs typeface="Calibri" panose="020F0502020204030204" pitchFamily="34" charset="0"/>
              </a:rPr>
              <a:t>	open (INP, "&lt;$filename"); 	my @filecontent = &lt;INP&gt;; 	close(INP);</a:t>
            </a:r>
          </a:p>
          <a:p>
            <a:r>
              <a:rPr lang="en-US" sz="900" noProof="1">
                <a:latin typeface="Calibri" panose="020F0502020204030204" pitchFamily="34" charset="0"/>
                <a:cs typeface="Calibri" panose="020F0502020204030204" pitchFamily="34" charset="0"/>
              </a:rPr>
              <a:t>	@filecontent = split(/&lt;Placemark&gt;/, $filecontent[0]); 	my $len = $#filecontent;</a:t>
            </a:r>
          </a:p>
          <a:p>
            <a:r>
              <a:rPr lang="en-US" sz="900" noProof="1">
                <a:latin typeface="Calibri" panose="020F0502020204030204" pitchFamily="34" charset="0"/>
                <a:cs typeface="Calibri" panose="020F0502020204030204" pitchFamily="34" charset="0"/>
              </a:rPr>
              <a:t>	my $placemark = "";</a:t>
            </a:r>
          </a:p>
          <a:p>
            <a:r>
              <a:rPr lang="en-US" sz="900" noProof="1">
                <a:latin typeface="Calibri" panose="020F0502020204030204" pitchFamily="34" charset="0"/>
                <a:cs typeface="Calibri" panose="020F0502020204030204" pitchFamily="34" charset="0"/>
              </a:rPr>
              <a:t>	for (my $j=1;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$polygon = "";</a:t>
            </a:r>
          </a:p>
          <a:p>
            <a:r>
              <a:rPr lang="en-US" sz="900" noProof="1">
                <a:latin typeface="Calibri" panose="020F0502020204030204" pitchFamily="34" charset="0"/>
                <a:cs typeface="Calibri" panose="020F0502020204030204" pitchFamily="34" charset="0"/>
              </a:rPr>
              <a:t>		if ($filecontent[$j] =~ /&lt;Polygon&gt;(.*)&lt;\/Polygon&gt;/i)</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$polygon = $1;</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$tempfile = "$tmpdir/placemark.tmp"; </a:t>
            </a:r>
          </a:p>
          <a:p>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open(OUT, "&gt;$tempfile"); 	print OUT "&lt;Placemark&gt;$filecontent[$j]\n"; 	close(OUT);</a:t>
            </a:r>
          </a:p>
          <a:p>
            <a:r>
              <a:rPr lang="en-US" sz="900" noProof="1">
                <a:latin typeface="Calibri" panose="020F0502020204030204" pitchFamily="34" charset="0"/>
                <a:cs typeface="Calibri" panose="020F0502020204030204" pitchFamily="34" charset="0"/>
              </a:rPr>
              <a:t>		my $xml_doc = $parser-&gt;parsefile ($tempfile);</a:t>
            </a:r>
          </a:p>
          <a:p>
            <a:r>
              <a:rPr lang="en-US" sz="900" noProof="1">
                <a:latin typeface="Calibri" panose="020F0502020204030204" pitchFamily="34" charset="0"/>
                <a:cs typeface="Calibri" panose="020F0502020204030204" pitchFamily="34" charset="0"/>
              </a:rPr>
              <a:t>		$xml_hash = $xml_converter-&gt;</a:t>
            </a:r>
            <a:r>
              <a:rPr lang="en-US" sz="900" b="1" noProof="1">
                <a:solidFill>
                  <a:srgbClr val="C00000"/>
                </a:solidFill>
                <a:latin typeface="Calibri" panose="020F0502020204030204" pitchFamily="34" charset="0"/>
                <a:cs typeface="Calibri" panose="020F0502020204030204" pitchFamily="34" charset="0"/>
              </a:rPr>
              <a:t>fromDOMtoHash</a:t>
            </a:r>
            <a:r>
              <a:rPr lang="en-US" sz="900" noProof="1">
                <a:latin typeface="Calibri" panose="020F0502020204030204" pitchFamily="34" charset="0"/>
                <a:cs typeface="Calibri" panose="020F0502020204030204" pitchFamily="34" charset="0"/>
              </a:rPr>
              <a:t>($xml_doc);</a:t>
            </a:r>
          </a:p>
          <a:p>
            <a:r>
              <a:rPr lang="en-US" sz="900" noProof="1">
                <a:latin typeface="Calibri" panose="020F0502020204030204" pitchFamily="34" charset="0"/>
                <a:cs typeface="Calibri" panose="020F0502020204030204" pitchFamily="34" charset="0"/>
              </a:rPr>
              <a:t>		my $name = $blank_name;</a:t>
            </a:r>
          </a:p>
          <a:p>
            <a:r>
              <a:rPr lang="en-US" sz="900" noProof="1">
                <a:latin typeface="Calibri" panose="020F0502020204030204" pitchFamily="34" charset="0"/>
                <a:cs typeface="Calibri" panose="020F0502020204030204" pitchFamily="34" charset="0"/>
              </a:rPr>
              <a:t>		if ($shownames &amp;&amp; $xml_hash-&gt;{Placemark}-&gt;{ExtendedData}-&gt;{Data}[0]-&gt;{name} eq "name")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$name = $xml_hash-&gt;{Placemark}-&gt;{ExtendedData}-&gt;{Data}[0]-&gt;{value}-&gt;{text};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($polygon)</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$nplacemark++;</a:t>
            </a:r>
          </a:p>
          <a:p>
            <a:r>
              <a:rPr lang="en-US" sz="900" noProof="1">
                <a:latin typeface="Calibri" panose="020F0502020204030204" pitchFamily="34" charset="0"/>
                <a:cs typeface="Calibri" panose="020F0502020204030204" pitchFamily="34" charset="0"/>
              </a:rPr>
              <a:t>			$placemark .= "&lt;Placemark&gt;\n" . </a:t>
            </a:r>
          </a:p>
          <a:p>
            <a:r>
              <a:rPr lang="en-US" sz="900" noProof="1">
                <a:latin typeface="Calibri" panose="020F0502020204030204" pitchFamily="34" charset="0"/>
                <a:cs typeface="Calibri" panose="020F0502020204030204" pitchFamily="34" charset="0"/>
              </a:rPr>
              <a:t>				"\t\t\t&lt;name&gt;$name&lt;/name&gt;\n" . </a:t>
            </a:r>
          </a:p>
          <a:p>
            <a:r>
              <a:rPr lang="en-US" sz="900" noProof="1">
                <a:latin typeface="Calibri" panose="020F0502020204030204" pitchFamily="34" charset="0"/>
                <a:cs typeface="Calibri" panose="020F0502020204030204" pitchFamily="34" charset="0"/>
              </a:rPr>
              <a:t>				"\t\t\t&lt;visibility&gt;1&lt;/visibility&gt;\n" . </a:t>
            </a:r>
          </a:p>
          <a:p>
            <a:r>
              <a:rPr lang="en-US" sz="900" noProof="1">
                <a:latin typeface="Calibri" panose="020F0502020204030204" pitchFamily="34" charset="0"/>
                <a:cs typeface="Calibri" panose="020F0502020204030204" pitchFamily="34" charset="0"/>
              </a:rPr>
              <a:t>				"\t\t\t&lt;Style&gt;&lt;LineStyle&gt;&lt;color&gt;$outline&lt;/color&gt;&lt;/LineStyle&gt; </a:t>
            </a:r>
          </a:p>
          <a:p>
            <a:r>
              <a:rPr lang="en-US" sz="900" noProof="1">
                <a:latin typeface="Calibri" panose="020F0502020204030204" pitchFamily="34" charset="0"/>
                <a:cs typeface="Calibri" panose="020F0502020204030204" pitchFamily="34" charset="0"/>
              </a:rPr>
              <a:t>				&lt;PolyStyle&gt;&lt;fill&gt;1&lt;/fill&gt;&lt;/PolyStyle&gt;&lt;/Style&gt;\n" . </a:t>
            </a:r>
          </a:p>
          <a:p>
            <a:r>
              <a:rPr lang="en-US" sz="900" noProof="1">
                <a:latin typeface="Calibri" panose="020F0502020204030204" pitchFamily="34" charset="0"/>
                <a:cs typeface="Calibri" panose="020F0502020204030204" pitchFamily="34" charset="0"/>
              </a:rPr>
              <a:t>				"\t\t\t&lt;MultiGeometry&gt;&lt;Polygon&gt;$polygon&lt;/Polygon&gt;&lt;/MultiGeometry&gt;\n" . </a:t>
            </a:r>
          </a:p>
          <a:p>
            <a:r>
              <a:rPr lang="en-US" sz="900" noProof="1">
                <a:latin typeface="Calibri" panose="020F0502020204030204" pitchFamily="34" charset="0"/>
                <a:cs typeface="Calibri" panose="020F0502020204030204" pitchFamily="34" charset="0"/>
              </a:rPr>
              <a:t>				"\t\t&lt;/Placemark&gt;\n\t\t";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return $placemark;</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nww.kml</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7" name="TextBox 16">
            <a:extLst>
              <a:ext uri="{FF2B5EF4-FFF2-40B4-BE49-F238E27FC236}">
                <a16:creationId xmlns:a16="http://schemas.microsoft.com/office/drawing/2014/main" id="{047A8EF6-FC8A-4734-B29C-97BD15B4D14C}"/>
              </a:ext>
            </a:extLst>
          </p:cNvPr>
          <p:cNvSpPr txBox="1"/>
          <p:nvPr/>
        </p:nvSpPr>
        <p:spPr>
          <a:xfrm>
            <a:off x="355146" y="1030754"/>
            <a:ext cx="3682093" cy="1938992"/>
          </a:xfrm>
          <a:prstGeom prst="rect">
            <a:avLst/>
          </a:prstGeom>
          <a:noFill/>
          <a:ln w="3175">
            <a:solidFill>
              <a:schemeClr val="tx1"/>
            </a:solidFill>
          </a:ln>
        </p:spPr>
        <p:txBody>
          <a:bodyPr wrap="square" rtlCol="0">
            <a:spAutoFit/>
          </a:bodyPr>
          <a:lstStyle/>
          <a:p>
            <a:r>
              <a:rPr lang="en-AU" sz="1000" noProof="1">
                <a:latin typeface="Calibri" panose="020F0502020204030204" pitchFamily="34" charset="0"/>
                <a:cs typeface="Calibri" panose="020F0502020204030204" pitchFamily="34" charset="0"/>
              </a:rPr>
              <a:t>$placemark = </a:t>
            </a:r>
            <a:r>
              <a:rPr lang="en-AU" sz="1000" b="1" noProof="1">
                <a:solidFill>
                  <a:srgbClr val="00B050"/>
                </a:solidFill>
                <a:latin typeface="Calibri" panose="020F0502020204030204" pitchFamily="34" charset="0"/>
                <a:cs typeface="Calibri" panose="020F0502020204030204" pitchFamily="34" charset="0"/>
              </a:rPr>
              <a:t>GetPlacemark</a:t>
            </a:r>
            <a:r>
              <a:rPr lang="en-AU" sz="1000" noProof="1">
                <a:latin typeface="Calibri" panose="020F0502020204030204" pitchFamily="34" charset="0"/>
                <a:cs typeface="Calibri" panose="020F0502020204030204" pitchFamily="34" charset="0"/>
              </a:rPr>
              <a:t>($kmlfile);</a:t>
            </a:r>
          </a:p>
          <a:p>
            <a:r>
              <a:rPr lang="en-AU" sz="1000" noProof="1">
                <a:latin typeface="Calibri" panose="020F0502020204030204" pitchFamily="34" charset="0"/>
                <a:cs typeface="Calibri" panose="020F0502020204030204" pitchFamily="34" charset="0"/>
              </a:rPr>
              <a:t>if ($placemark)</a:t>
            </a:r>
          </a:p>
          <a:p>
            <a:r>
              <a:rPr lang="en-AU" sz="1000" noProof="1">
                <a:latin typeface="Calibri" panose="020F0502020204030204" pitchFamily="34" charset="0"/>
                <a:cs typeface="Calibri" panose="020F0502020204030204" pitchFamily="34" charset="0"/>
              </a:rPr>
              <a:t>{</a:t>
            </a:r>
          </a:p>
          <a:p>
            <a:r>
              <a:rPr lang="en-AU" sz="1000" noProof="1">
                <a:latin typeface="Calibri" panose="020F0502020204030204" pitchFamily="34" charset="0"/>
                <a:cs typeface="Calibri" panose="020F0502020204030204" pitchFamily="34" charset="0"/>
              </a:rPr>
              <a:t>	 $overlay .= "</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&lt;name&gt;$overlay_name: $nplacemark&lt;/name&gt;</a:t>
            </a:r>
          </a:p>
          <a:p>
            <a:r>
              <a:rPr lang="en-AU" sz="1000" noProof="1">
                <a:latin typeface="Calibri" panose="020F0502020204030204" pitchFamily="34" charset="0"/>
                <a:cs typeface="Calibri" panose="020F0502020204030204" pitchFamily="34" charset="0"/>
              </a:rPr>
              <a:t>		&lt;visibility&gt;1&lt;/visibility&gt;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$lookAt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$placemark</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a:t>
            </a:r>
          </a:p>
          <a:p>
            <a:r>
              <a:rPr lang="en-AU" sz="10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AFA5E2F9-4B73-4E42-B29E-CE8BBEBF45B8}"/>
              </a:ext>
            </a:extLst>
          </p:cNvPr>
          <p:cNvSpPr txBox="1"/>
          <p:nvPr/>
        </p:nvSpPr>
        <p:spPr>
          <a:xfrm>
            <a:off x="8160207" y="1322003"/>
            <a:ext cx="152263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$kmlfile (Tmp.kml)</a:t>
            </a:r>
          </a:p>
        </p:txBody>
      </p:sp>
      <p:cxnSp>
        <p:nvCxnSpPr>
          <p:cNvPr id="16" name="Straight Arrow Connector 15">
            <a:extLst>
              <a:ext uri="{FF2B5EF4-FFF2-40B4-BE49-F238E27FC236}">
                <a16:creationId xmlns:a16="http://schemas.microsoft.com/office/drawing/2014/main" id="{D1C96C4F-63A6-4B63-8CF2-A178AE37E60D}"/>
              </a:ext>
            </a:extLst>
          </p:cNvPr>
          <p:cNvCxnSpPr/>
          <p:nvPr/>
        </p:nvCxnSpPr>
        <p:spPr>
          <a:xfrm flipH="1">
            <a:off x="7608374" y="14201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732A51-B7D4-4541-B7AE-1E3AC4AD6756}"/>
              </a:ext>
            </a:extLst>
          </p:cNvPr>
          <p:cNvSpPr txBox="1"/>
          <p:nvPr/>
        </p:nvSpPr>
        <p:spPr>
          <a:xfrm>
            <a:off x="7809142" y="2806463"/>
            <a:ext cx="201249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Write out to parse as a Hash</a:t>
            </a:r>
          </a:p>
        </p:txBody>
      </p:sp>
      <p:cxnSp>
        <p:nvCxnSpPr>
          <p:cNvPr id="19" name="Straight Arrow Connector 18">
            <a:extLst>
              <a:ext uri="{FF2B5EF4-FFF2-40B4-BE49-F238E27FC236}">
                <a16:creationId xmlns:a16="http://schemas.microsoft.com/office/drawing/2014/main" id="{17E77207-A942-4E57-B2B9-9D7A0ECDFC6E}"/>
              </a:ext>
            </a:extLst>
          </p:cNvPr>
          <p:cNvCxnSpPr/>
          <p:nvPr/>
        </p:nvCxnSpPr>
        <p:spPr>
          <a:xfrm flipH="1">
            <a:off x="7257309" y="2937268"/>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0D0CEF-8DA4-40BC-9772-9CF4F0A8F92D}"/>
              </a:ext>
            </a:extLst>
          </p:cNvPr>
          <p:cNvSpPr txBox="1"/>
          <p:nvPr/>
        </p:nvSpPr>
        <p:spPr>
          <a:xfrm>
            <a:off x="8278604" y="3353826"/>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 XML::Hash; use XML::DOM;</a:t>
            </a:r>
          </a:p>
        </p:txBody>
      </p:sp>
      <p:cxnSp>
        <p:nvCxnSpPr>
          <p:cNvPr id="22" name="Straight Arrow Connector 21">
            <a:extLst>
              <a:ext uri="{FF2B5EF4-FFF2-40B4-BE49-F238E27FC236}">
                <a16:creationId xmlns:a16="http://schemas.microsoft.com/office/drawing/2014/main" id="{B04C6D80-3C83-4706-ADFF-B1CAD771BF08}"/>
              </a:ext>
            </a:extLst>
          </p:cNvPr>
          <p:cNvCxnSpPr/>
          <p:nvPr/>
        </p:nvCxnSpPr>
        <p:spPr>
          <a:xfrm flipH="1">
            <a:off x="8061076" y="3492795"/>
            <a:ext cx="21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2DB3B1-2B7A-4EE9-ACA4-12553A8CDC62}"/>
              </a:ext>
            </a:extLst>
          </p:cNvPr>
          <p:cNvSpPr txBox="1"/>
          <p:nvPr/>
        </p:nvSpPr>
        <p:spPr>
          <a:xfrm>
            <a:off x="7806247" y="4576850"/>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Multiple polygons are added.</a:t>
            </a:r>
          </a:p>
        </p:txBody>
      </p:sp>
      <p:cxnSp>
        <p:nvCxnSpPr>
          <p:cNvPr id="24" name="Straight Arrow Connector 23">
            <a:extLst>
              <a:ext uri="{FF2B5EF4-FFF2-40B4-BE49-F238E27FC236}">
                <a16:creationId xmlns:a16="http://schemas.microsoft.com/office/drawing/2014/main" id="{8059A4C0-C1D1-42EE-9F59-FE17F4A5432F}"/>
              </a:ext>
            </a:extLst>
          </p:cNvPr>
          <p:cNvCxnSpPr/>
          <p:nvPr/>
        </p:nvCxnSpPr>
        <p:spPr>
          <a:xfrm flipH="1">
            <a:off x="7294873" y="4707657"/>
            <a:ext cx="50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7D56CD-1C13-47F5-A2FC-5AE6DF9D796F}"/>
              </a:ext>
            </a:extLst>
          </p:cNvPr>
          <p:cNvSpPr txBox="1"/>
          <p:nvPr/>
        </p:nvSpPr>
        <p:spPr>
          <a:xfrm>
            <a:off x="2617842" y="2089447"/>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XYZ coordinates.</a:t>
            </a:r>
          </a:p>
        </p:txBody>
      </p:sp>
      <p:cxnSp>
        <p:nvCxnSpPr>
          <p:cNvPr id="26" name="Straight Arrow Connector 25">
            <a:extLst>
              <a:ext uri="{FF2B5EF4-FFF2-40B4-BE49-F238E27FC236}">
                <a16:creationId xmlns:a16="http://schemas.microsoft.com/office/drawing/2014/main" id="{37049F97-B86C-401F-BB4C-3C23F4836873}"/>
              </a:ext>
            </a:extLst>
          </p:cNvPr>
          <p:cNvCxnSpPr/>
          <p:nvPr/>
        </p:nvCxnSpPr>
        <p:spPr>
          <a:xfrm flipH="1">
            <a:off x="2066009" y="22202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1B2D35-168E-4398-86F2-6310D95F6700}"/>
              </a:ext>
            </a:extLst>
          </p:cNvPr>
          <p:cNvSpPr txBox="1"/>
          <p:nvPr/>
        </p:nvSpPr>
        <p:spPr>
          <a:xfrm>
            <a:off x="2617842" y="2373952"/>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a:t>
            </a:r>
          </a:p>
        </p:txBody>
      </p:sp>
      <p:cxnSp>
        <p:nvCxnSpPr>
          <p:cNvPr id="28" name="Straight Arrow Connector 27">
            <a:extLst>
              <a:ext uri="{FF2B5EF4-FFF2-40B4-BE49-F238E27FC236}">
                <a16:creationId xmlns:a16="http://schemas.microsoft.com/office/drawing/2014/main" id="{7F2F828D-1F68-46CD-BB01-DC2AC0816B7E}"/>
              </a:ext>
            </a:extLst>
          </p:cNvPr>
          <p:cNvCxnSpPr/>
          <p:nvPr/>
        </p:nvCxnSpPr>
        <p:spPr>
          <a:xfrm flipH="1">
            <a:off x="2066004" y="2382297"/>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F6BE23-7BAC-4915-93B8-67FABC615DA9}"/>
              </a:ext>
            </a:extLst>
          </p:cNvPr>
          <p:cNvSpPr txBox="1"/>
          <p:nvPr/>
        </p:nvSpPr>
        <p:spPr>
          <a:xfrm>
            <a:off x="351053" y="3007093"/>
            <a:ext cx="3682093" cy="1015663"/>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$lookAt</a:t>
            </a:r>
          </a:p>
          <a:p>
            <a:r>
              <a:rPr lang="fr-FR" sz="1000" noProof="1">
                <a:latin typeface="Calibri" panose="020F0502020204030204" pitchFamily="34" charset="0"/>
                <a:cs typeface="Calibri" panose="020F0502020204030204" pitchFamily="34" charset="0"/>
              </a:rPr>
              <a:t>&lt;LookAt&gt;</a:t>
            </a:r>
          </a:p>
          <a:p>
            <a:r>
              <a:rPr lang="fr-FR" sz="1000" noProof="1">
                <a:latin typeface="Calibri" panose="020F0502020204030204" pitchFamily="34" charset="0"/>
                <a:cs typeface="Calibri" panose="020F0502020204030204" pitchFamily="34" charset="0"/>
              </a:rPr>
              <a:t>	&lt;longitude&gt;137.55&lt;/longitude&gt;</a:t>
            </a:r>
          </a:p>
          <a:p>
            <a:r>
              <a:rPr lang="fr-FR" sz="1000" noProof="1">
                <a:latin typeface="Calibri" panose="020F0502020204030204" pitchFamily="34" charset="0"/>
                <a:cs typeface="Calibri" panose="020F0502020204030204" pitchFamily="34" charset="0"/>
              </a:rPr>
              <a:t>	&lt;latitude&gt;-30.25&lt;/latitude&gt;</a:t>
            </a:r>
          </a:p>
          <a:p>
            <a:r>
              <a:rPr lang="fr-FR" sz="1000" noProof="1">
                <a:latin typeface="Calibri" panose="020F0502020204030204" pitchFamily="34" charset="0"/>
                <a:cs typeface="Calibri" panose="020F0502020204030204" pitchFamily="34" charset="0"/>
              </a:rPr>
              <a:t>	&lt;altitude&gt;315000&lt;/altitude&gt;</a:t>
            </a:r>
          </a:p>
          <a:p>
            <a:r>
              <a:rPr lang="fr-FR" sz="1000" noProof="1">
                <a:latin typeface="Calibri" panose="020F0502020204030204" pitchFamily="34" charset="0"/>
                <a:cs typeface="Calibri" panose="020F0502020204030204" pitchFamily="34" charset="0"/>
              </a:rPr>
              <a:t>&lt;/LookAt&gt;</a:t>
            </a:r>
          </a:p>
        </p:txBody>
      </p:sp>
      <p:sp>
        <p:nvSpPr>
          <p:cNvPr id="30" name="TextBox 29">
            <a:extLst>
              <a:ext uri="{FF2B5EF4-FFF2-40B4-BE49-F238E27FC236}">
                <a16:creationId xmlns:a16="http://schemas.microsoft.com/office/drawing/2014/main" id="{B213927F-A244-4CCD-916B-F9A444EB0F18}"/>
              </a:ext>
            </a:extLst>
          </p:cNvPr>
          <p:cNvSpPr txBox="1"/>
          <p:nvPr/>
        </p:nvSpPr>
        <p:spPr>
          <a:xfrm>
            <a:off x="351053" y="4069018"/>
            <a:ext cx="3682093" cy="1923604"/>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$placemark</a:t>
            </a:r>
          </a:p>
          <a:p>
            <a:r>
              <a:rPr lang="fr-FR" sz="1000" noProof="1">
                <a:latin typeface="Calibri" panose="020F0502020204030204" pitchFamily="34" charset="0"/>
                <a:cs typeface="Calibri" panose="020F0502020204030204" pitchFamily="34" charset="0"/>
              </a:rPr>
              <a:t>&lt;Placemark&gt;</a:t>
            </a:r>
          </a:p>
          <a:p>
            <a:r>
              <a:rPr lang="fr-FR" sz="1000" noProof="1">
                <a:latin typeface="Calibri" panose="020F0502020204030204" pitchFamily="34" charset="0"/>
                <a:cs typeface="Calibri" panose="020F0502020204030204" pitchFamily="34" charset="0"/>
              </a:rPr>
              <a:t>	&lt;name&gt;Wirragilpina Swamp&lt;/name&gt;</a:t>
            </a:r>
          </a:p>
          <a:p>
            <a:r>
              <a:rPr lang="fr-FR" sz="1000" noProof="1">
                <a:latin typeface="Calibri" panose="020F0502020204030204" pitchFamily="34" charset="0"/>
                <a:cs typeface="Calibri" panose="020F0502020204030204" pitchFamily="34" charset="0"/>
              </a:rPr>
              <a:t>	&lt;visibility&gt;1&lt;/visibility&gt;</a:t>
            </a:r>
          </a:p>
          <a:p>
            <a:r>
              <a:rPr lang="fr-FR" sz="1000" noProof="1">
                <a:latin typeface="Calibri" panose="020F0502020204030204" pitchFamily="34" charset="0"/>
                <a:cs typeface="Calibri" panose="020F0502020204030204" pitchFamily="34" charset="0"/>
              </a:rPr>
              <a:t>	&lt;Style&gt;&lt;LineStyle&gt;&lt;color&gt;ff00ff00&lt;/color&gt;&lt;/LineStyle&gt;</a:t>
            </a:r>
          </a:p>
          <a:p>
            <a:r>
              <a:rPr lang="fr-FR" sz="1000" noProof="1">
                <a:latin typeface="Calibri" panose="020F0502020204030204" pitchFamily="34" charset="0"/>
                <a:cs typeface="Calibri" panose="020F0502020204030204" pitchFamily="34" charset="0"/>
              </a:rPr>
              <a:t>	&lt;PolyStyle&gt;&lt;fill&gt;1&lt;/fill&gt;&lt;/PolyStyle&gt;&lt;/Style&gt;</a:t>
            </a:r>
          </a:p>
          <a:p>
            <a:r>
              <a:rPr lang="fr-FR" sz="1000" noProof="1">
                <a:latin typeface="Calibri" panose="020F0502020204030204" pitchFamily="34" charset="0"/>
                <a:cs typeface="Calibri" panose="020F0502020204030204" pitchFamily="34" charset="0"/>
              </a:rPr>
              <a:t>	&lt;MultiGeometry&gt;&lt;Polygon&gt;&lt;outerBoundaryIs&gt;</a:t>
            </a:r>
          </a:p>
          <a:p>
            <a:r>
              <a:rPr lang="fr-FR" sz="1000" noProof="1">
                <a:latin typeface="Calibri" panose="020F0502020204030204" pitchFamily="34" charset="0"/>
                <a:cs typeface="Calibri" panose="020F0502020204030204" pitchFamily="34" charset="0"/>
              </a:rPr>
              <a:t>	&lt;LinearRing&gt;</a:t>
            </a:r>
          </a:p>
          <a:p>
            <a:r>
              <a:rPr lang="fr-FR" sz="900" noProof="1">
                <a:latin typeface="Calibri" panose="020F0502020204030204" pitchFamily="34" charset="0"/>
                <a:cs typeface="Calibri" panose="020F0502020204030204" pitchFamily="34" charset="0"/>
              </a:rPr>
              <a:t>		&lt;coordinates&gt;136.6221,-29.869329 …&lt;/coordinates&gt;</a:t>
            </a:r>
          </a:p>
          <a:p>
            <a:r>
              <a:rPr lang="fr-FR" sz="1000" noProof="1">
                <a:latin typeface="Calibri" panose="020F0502020204030204" pitchFamily="34" charset="0"/>
                <a:cs typeface="Calibri" panose="020F0502020204030204" pitchFamily="34" charset="0"/>
              </a:rPr>
              <a:t>	&lt;/LinearRing&gt;</a:t>
            </a:r>
          </a:p>
          <a:p>
            <a:r>
              <a:rPr lang="fr-FR" sz="1000" noProof="1">
                <a:latin typeface="Calibri" panose="020F0502020204030204" pitchFamily="34" charset="0"/>
                <a:cs typeface="Calibri" panose="020F0502020204030204" pitchFamily="34" charset="0"/>
              </a:rPr>
              <a:t>	&lt;/outerBoundaryIs&gt;&lt;/Polygon&gt;&lt;/MultiGeometry&gt;</a:t>
            </a:r>
          </a:p>
          <a:p>
            <a:r>
              <a:rPr lang="fr-FR" sz="1000" noProof="1">
                <a:latin typeface="Calibri" panose="020F0502020204030204" pitchFamily="34" charset="0"/>
                <a:cs typeface="Calibri" panose="020F0502020204030204" pitchFamily="34" charset="0"/>
              </a:rPr>
              <a:t>&lt;/Placemark&gt;</a:t>
            </a:r>
          </a:p>
        </p:txBody>
      </p:sp>
      <p:cxnSp>
        <p:nvCxnSpPr>
          <p:cNvPr id="4" name="Straight Arrow Connector 3">
            <a:extLst>
              <a:ext uri="{FF2B5EF4-FFF2-40B4-BE49-F238E27FC236}">
                <a16:creationId xmlns:a16="http://schemas.microsoft.com/office/drawing/2014/main" id="{EAE825C9-6443-4EC8-85F6-BCB06B331799}"/>
              </a:ext>
            </a:extLst>
          </p:cNvPr>
          <p:cNvCxnSpPr/>
          <p:nvPr/>
        </p:nvCxnSpPr>
        <p:spPr>
          <a:xfrm>
            <a:off x="4033146" y="200025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D3F94-D123-4FDB-A071-F329C3B39C6D}"/>
              </a:ext>
            </a:extLst>
          </p:cNvPr>
          <p:cNvCxnSpPr>
            <a:cxnSpLocks/>
          </p:cNvCxnSpPr>
          <p:nvPr/>
        </p:nvCxnSpPr>
        <p:spPr>
          <a:xfrm flipH="1">
            <a:off x="4033146" y="503082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BB53E6-E9F1-41D1-BA81-279C0A280341}"/>
              </a:ext>
            </a:extLst>
          </p:cNvPr>
          <p:cNvSpPr txBox="1"/>
          <p:nvPr/>
        </p:nvSpPr>
        <p:spPr>
          <a:xfrm>
            <a:off x="5478236" y="1030754"/>
            <a:ext cx="4931228" cy="253916"/>
          </a:xfrm>
          <a:prstGeom prst="rect">
            <a:avLst/>
          </a:prstGeom>
          <a:noFill/>
          <a:ln w="3175">
            <a:solidFill>
              <a:schemeClr val="tx1"/>
            </a:solidFill>
          </a:ln>
        </p:spPr>
        <p:txBody>
          <a:bodyPr wrap="square" rtlCol="0">
            <a:spAutoFit/>
          </a:bodyPr>
          <a:lstStyle/>
          <a:p>
            <a:pPr algn="l"/>
            <a:r>
              <a:rPr lang="en-US" sz="1050" noProof="1">
                <a:latin typeface="Calibri" panose="020F0502020204030204" pitchFamily="34" charset="0"/>
                <a:cs typeface="Calibri" panose="020F0502020204030204" pitchFamily="34" charset="0"/>
              </a:rPr>
              <a:t>This sub extracts the required data from Tmp.kml to create placemarks from polygons.</a:t>
            </a:r>
          </a:p>
        </p:txBody>
      </p:sp>
    </p:spTree>
    <p:custDataLst>
      <p:tags r:id="rId1"/>
    </p:custDataLst>
    <p:extLst>
      <p:ext uri="{BB962C8B-B14F-4D97-AF65-F5344CB8AC3E}">
        <p14:creationId xmlns:p14="http://schemas.microsoft.com/office/powerpoint/2010/main" val="2516821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slides 6-7).</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0" name="TextBox 19">
            <a:extLst>
              <a:ext uri="{FF2B5EF4-FFF2-40B4-BE49-F238E27FC236}">
                <a16:creationId xmlns:a16="http://schemas.microsoft.com/office/drawing/2014/main" id="{4C1E7967-752E-4B71-8225-30BEAA5D2C07}"/>
              </a:ext>
            </a:extLst>
          </p:cNvPr>
          <p:cNvSpPr txBox="1"/>
          <p:nvPr/>
        </p:nvSpPr>
        <p:spPr>
          <a:xfrm>
            <a:off x="342900" y="959093"/>
            <a:ext cx="5135335" cy="3693319"/>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solidFill>
                  <a:schemeClr val="bg1">
                    <a:lumMod val="65000"/>
                  </a:schemeClr>
                </a:solidFill>
                <a:latin typeface="Calibri" panose="020F0502020204030204" pitchFamily="34" charset="0"/>
                <a:cs typeface="Calibri" panose="020F0502020204030204" pitchFamily="34" charset="0"/>
              </a:rPr>
              <a:t>	my @key_value_pairs = split(/;/, $key_value_pairs);</a:t>
            </a:r>
          </a:p>
          <a:p>
            <a:r>
              <a:rPr lang="en-AU" sz="900" noProof="1">
                <a:solidFill>
                  <a:schemeClr val="bg1">
                    <a:lumMod val="65000"/>
                  </a:schemeClr>
                </a:solidFill>
                <a:latin typeface="Calibri" panose="020F0502020204030204" pitchFamily="34" charset="0"/>
                <a:cs typeface="Calibri" panose="020F0502020204030204" pitchFamily="34" charset="0"/>
              </a:rPr>
              <a:t>	my $len = $#key_value_pairs;</a:t>
            </a:r>
          </a:p>
          <a:p>
            <a:r>
              <a:rPr lang="en-AU" sz="900" noProof="1">
                <a:solidFill>
                  <a:schemeClr val="bg1">
                    <a:lumMod val="65000"/>
                  </a:schemeClr>
                </a:solidFill>
                <a:latin typeface="Calibri" panose="020F0502020204030204" pitchFamily="34" charset="0"/>
                <a:cs typeface="Calibri" panose="020F0502020204030204" pitchFamily="34" charset="0"/>
              </a:rPr>
              <a:t>	for ($j=0; $j &lt;= $len; $j++)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$outline = $outlines[$j];</a:t>
            </a:r>
          </a:p>
          <a:p>
            <a:r>
              <a:rPr lang="en-AU" sz="900" noProof="1">
                <a:solidFill>
                  <a:schemeClr val="bg1">
                    <a:lumMod val="65000"/>
                  </a:schemeClr>
                </a:solidFill>
                <a:latin typeface="Calibri" panose="020F0502020204030204" pitchFamily="34" charset="0"/>
                <a:cs typeface="Calibri" panose="020F0502020204030204" pitchFamily="34" charset="0"/>
              </a:rPr>
              <a:t>		</a:t>
            </a:r>
            <a:r>
              <a:rPr lang="en-AU" sz="900" b="1" noProof="1">
                <a:solidFill>
                  <a:schemeClr val="bg1">
                    <a:lumMod val="65000"/>
                  </a:schemeClr>
                </a:solidFill>
                <a:latin typeface="Calibri" panose="020F0502020204030204" pitchFamily="34" charset="0"/>
                <a:cs typeface="Calibri" panose="020F0502020204030204" pitchFamily="34" charset="0"/>
              </a:rPr>
              <a:t>GetAndCreatePlacemarks</a:t>
            </a:r>
            <a:r>
              <a:rPr lang="en-AU" sz="900" noProof="1">
                <a:solidFill>
                  <a:schemeClr val="bg1">
                    <a:lumMod val="65000"/>
                  </a:schemeClr>
                </a:solidFill>
                <a:latin typeface="Calibri" panose="020F0502020204030204" pitchFamily="34" charset="0"/>
                <a:cs typeface="Calibri" panose="020F0502020204030204" pitchFamily="34" charset="0"/>
              </a:rPr>
              <a:t>($key_value_pairs[$j]);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my $xml = "&lt;?xml version=\"1.0\" encoding=\"UTF-8\"?&gt;</a:t>
            </a:r>
          </a:p>
          <a:p>
            <a:r>
              <a:rPr lang="en-AU" sz="900" noProof="1">
                <a:latin typeface="Calibri" panose="020F0502020204030204" pitchFamily="34" charset="0"/>
                <a:cs typeface="Calibri" panose="020F0502020204030204" pitchFamily="34" charset="0"/>
              </a:rPr>
              <a: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&lt;name&gt;_______Layers_______&lt;/name&gt;</a:t>
            </a:r>
          </a:p>
          <a:p>
            <a:r>
              <a:rPr lang="en-AU" sz="900" noProof="1">
                <a:latin typeface="Calibri" panose="020F0502020204030204" pitchFamily="34" charset="0"/>
                <a:cs typeface="Calibri" panose="020F0502020204030204" pitchFamily="34" charset="0"/>
              </a:rPr>
              <a:t>	$kml</a:t>
            </a:r>
          </a:p>
          <a:p>
            <a:r>
              <a:rPr lang="en-AU" sz="900" noProof="1">
                <a:latin typeface="Calibri" panose="020F0502020204030204" pitchFamily="34" charset="0"/>
                <a:cs typeface="Calibri" panose="020F0502020204030204" pitchFamily="34" charset="0"/>
              </a:rPr>
              <a:t>	$overlay</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&lt;name&gt;_____Placemarks_____&lt;/name&gt;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$datadir = "/var/www/html/NASA/WorldWind/data/nww";</a:t>
            </a:r>
          </a:p>
          <a:p>
            <a:r>
              <a:rPr lang="en-AU" sz="900" noProof="1">
                <a:latin typeface="Calibri" panose="020F0502020204030204" pitchFamily="34" charset="0"/>
                <a:cs typeface="Calibri" panose="020F0502020204030204" pitchFamily="34" charset="0"/>
              </a:rPr>
              <a:t>	open(OUT, "&gt;$datadir/nww.kml");</a:t>
            </a:r>
          </a:p>
          <a:p>
            <a:r>
              <a:rPr lang="en-AU" sz="900" noProof="1">
                <a:latin typeface="Calibri" panose="020F0502020204030204" pitchFamily="34" charset="0"/>
                <a:cs typeface="Calibri" panose="020F0502020204030204" pitchFamily="34" charset="0"/>
              </a:rPr>
              <a:t>	print OUT "$xml\n";</a:t>
            </a:r>
          </a:p>
          <a:p>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p:txBody>
      </p:sp>
      <p:sp>
        <p:nvSpPr>
          <p:cNvPr id="29" name="TextBox 28">
            <a:extLst>
              <a:ext uri="{FF2B5EF4-FFF2-40B4-BE49-F238E27FC236}">
                <a16:creationId xmlns:a16="http://schemas.microsoft.com/office/drawing/2014/main" id="{9EA12B58-E99E-4D1E-8713-40ED602BD217}"/>
              </a:ext>
            </a:extLst>
          </p:cNvPr>
          <p:cNvSpPr txBox="1"/>
          <p:nvPr/>
        </p:nvSpPr>
        <p:spPr>
          <a:xfrm>
            <a:off x="3808642" y="2171090"/>
            <a:ext cx="14981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Content of ‘nww.kml’</a:t>
            </a:r>
          </a:p>
        </p:txBody>
      </p:sp>
      <p:cxnSp>
        <p:nvCxnSpPr>
          <p:cNvPr id="30" name="Straight Arrow Connector 29">
            <a:extLst>
              <a:ext uri="{FF2B5EF4-FFF2-40B4-BE49-F238E27FC236}">
                <a16:creationId xmlns:a16="http://schemas.microsoft.com/office/drawing/2014/main" id="{8026A40A-57E7-4F1D-AE54-7E8B88068592}"/>
              </a:ext>
            </a:extLst>
          </p:cNvPr>
          <p:cNvCxnSpPr/>
          <p:nvPr/>
        </p:nvCxnSpPr>
        <p:spPr>
          <a:xfrm flipH="1">
            <a:off x="3552248"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984175-1F66-41DD-849A-E5CC9EDE0498}"/>
              </a:ext>
            </a:extLst>
          </p:cNvPr>
          <p:cNvSpPr txBox="1"/>
          <p:nvPr/>
        </p:nvSpPr>
        <p:spPr>
          <a:xfrm>
            <a:off x="3742069" y="3967233"/>
            <a:ext cx="168718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written as ‘nww.kml’</a:t>
            </a:r>
          </a:p>
        </p:txBody>
      </p:sp>
      <p:cxnSp>
        <p:nvCxnSpPr>
          <p:cNvPr id="32" name="Straight Arrow Connector 31">
            <a:extLst>
              <a:ext uri="{FF2B5EF4-FFF2-40B4-BE49-F238E27FC236}">
                <a16:creationId xmlns:a16="http://schemas.microsoft.com/office/drawing/2014/main" id="{600A90D9-63F0-4FCC-897F-63D78E6BB51E}"/>
              </a:ext>
            </a:extLst>
          </p:cNvPr>
          <p:cNvCxnSpPr/>
          <p:nvPr/>
        </p:nvCxnSpPr>
        <p:spPr>
          <a:xfrm flipH="1">
            <a:off x="2656749" y="4098038"/>
            <a:ext cx="1084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560D99-24AB-4212-B520-01018AFB8382}"/>
              </a:ext>
            </a:extLst>
          </p:cNvPr>
          <p:cNvSpPr txBox="1"/>
          <p:nvPr/>
        </p:nvSpPr>
        <p:spPr>
          <a:xfrm>
            <a:off x="5656905" y="959093"/>
            <a:ext cx="5135335" cy="5139869"/>
          </a:xfrm>
          <a:prstGeom prst="rect">
            <a:avLst/>
          </a:prstGeom>
          <a:noFill/>
          <a:ln w="3175">
            <a:solidFill>
              <a:schemeClr val="tx1"/>
            </a:solidFill>
          </a:ln>
        </p:spPr>
        <p:txBody>
          <a:bodyPr wrap="square" rtlCol="0">
            <a:spAutoFit/>
          </a:bodyPr>
          <a:lstStyle/>
          <a:p>
            <a:r>
              <a:rPr lang="en-AU" sz="800" b="1" noProof="1">
                <a:solidFill>
                  <a:srgbClr val="00B0F0"/>
                </a:solidFill>
                <a:latin typeface="Calibri" panose="020F0502020204030204" pitchFamily="34" charset="0"/>
                <a:cs typeface="Calibri" panose="020F0502020204030204" pitchFamily="34" charset="0"/>
              </a:rPr>
              <a:t>nww_kml</a:t>
            </a:r>
          </a:p>
          <a:p>
            <a:r>
              <a:rPr lang="en-AU" sz="800" noProof="1">
                <a:latin typeface="Calibri" panose="020F0502020204030204" pitchFamily="34" charset="0"/>
                <a:cs typeface="Calibri" panose="020F0502020204030204" pitchFamily="34" charset="0"/>
              </a:rPr>
              <a:t>&lt;?xml version="1.0" encoding="UTF-8"?&gt; &lt;kml xmlns="http://www.opengis.net/kml/2.2"&gt;</a:t>
            </a:r>
          </a:p>
          <a:p>
            <a:r>
              <a:rPr lang="en-AU" sz="800" noProof="1">
                <a:latin typeface="Calibri" panose="020F0502020204030204" pitchFamily="34" charset="0"/>
                <a:cs typeface="Calibri" panose="020F0502020204030204" pitchFamily="34" charset="0"/>
              </a:rPr>
              <a:t>&lt;Document&gt;   &lt;name&gt;_______Layers_______&lt;/name&gt;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2001-01-01&lt;/name&gt;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http://130.56.242.15/ows/ge?SERVICE=WMS&amp;...TIME=2001-01-01T00:00:00.000Z</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&lt;north&gt;-29.2&lt;/north&gt;	&lt;south&gt;-31.3&lt;/south&gt;      &lt;east&gt;138.6&lt;/east&gt;          &lt;west&gt;136.5&lt;/west&gt;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&lt;!-- Visible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&lt;name&gt;natural|wetland: 10&lt;/name&gt;      &lt;visibility&gt;1&lt;/visibility&gt;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&lt;name&gt;Fred Swamp&lt;/name&gt;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&lt;MultiGeometry&gt;&lt;Polygon&gt;&lt;outerBoundaryIs&gt;&lt;LinearRing&gt;&lt;coordinates&gt;136.780412,-31.165489 	&lt;/coordinates&gt;&lt;/LinearRing&gt;&lt;/outerBoundaryIs&gt;&lt;/Polygon&gt;&lt;/MultiGeometry&gt;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&lt;!-- Unavailable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&lt;name&gt;natural|volcano: 0&lt;/name&gt;</a:t>
            </a:r>
          </a:p>
          <a:p>
            <a:r>
              <a:rPr lang="en-AU" sz="800" noProof="1">
                <a:latin typeface="Calibri" panose="020F0502020204030204" pitchFamily="34" charset="0"/>
                <a:cs typeface="Calibri" panose="020F0502020204030204" pitchFamily="34" charset="0"/>
              </a:rPr>
              <a:t>      &lt;visibility&gt;0&lt;/visibility&gt;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      &lt;name&gt;_____Placemarks_____&lt;/name&gt;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cxnSp>
        <p:nvCxnSpPr>
          <p:cNvPr id="34" name="Straight Arrow Connector 33">
            <a:extLst>
              <a:ext uri="{FF2B5EF4-FFF2-40B4-BE49-F238E27FC236}">
                <a16:creationId xmlns:a16="http://schemas.microsoft.com/office/drawing/2014/main" id="{37F5B313-D8C5-4F44-8350-C8DF1BE31986}"/>
              </a:ext>
            </a:extLst>
          </p:cNvPr>
          <p:cNvCxnSpPr/>
          <p:nvPr/>
        </p:nvCxnSpPr>
        <p:spPr>
          <a:xfrm>
            <a:off x="5478222" y="2805752"/>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2E715F7-4AA0-4C84-BE9C-216DC74EE135}"/>
              </a:ext>
            </a:extLst>
          </p:cNvPr>
          <p:cNvSpPr txBox="1"/>
          <p:nvPr/>
        </p:nvSpPr>
        <p:spPr>
          <a:xfrm>
            <a:off x="342887" y="4702637"/>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3"/>
              </a:rPr>
              <a:t>nww_kml.js</a:t>
            </a:r>
            <a:r>
              <a:rPr lang="en-AU" sz="900" b="1" noProof="1">
                <a:latin typeface="Calibri" panose="020F0502020204030204" pitchFamily="34" charset="0"/>
                <a:cs typeface="Calibri" panose="020F0502020204030204" pitchFamily="34" charset="0"/>
              </a:rPr>
              <a:t>:</a:t>
            </a:r>
            <a:r>
              <a:rPr lang="en-AU" sz="900" noProof="1"/>
              <a:t>  </a:t>
            </a:r>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[new WorldWind.KmlTreeVisibility('treeControls', wwd)]);</a:t>
            </a:r>
            <a:endParaRPr lang="en-AU" sz="1100" noProof="1">
              <a:latin typeface="Calibri" panose="020F0502020204030204" pitchFamily="34" charset="0"/>
              <a:cs typeface="Calibri" panose="020F0502020204030204" pitchFamily="34" charset="0"/>
            </a:endParaRPr>
          </a:p>
        </p:txBody>
      </p:sp>
      <p:cxnSp>
        <p:nvCxnSpPr>
          <p:cNvPr id="37" name="Straight Arrow Connector 36">
            <a:extLst>
              <a:ext uri="{FF2B5EF4-FFF2-40B4-BE49-F238E27FC236}">
                <a16:creationId xmlns:a16="http://schemas.microsoft.com/office/drawing/2014/main" id="{0510B285-97A1-463C-BDF8-3497DDB4D7EB}"/>
              </a:ext>
            </a:extLst>
          </p:cNvPr>
          <p:cNvCxnSpPr>
            <a:cxnSpLocks/>
          </p:cNvCxnSpPr>
          <p:nvPr/>
        </p:nvCxnSpPr>
        <p:spPr>
          <a:xfrm flipH="1">
            <a:off x="5478222" y="4887303"/>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EDBBC2-92CA-460A-B761-4AF23CC67F18}"/>
              </a:ext>
            </a:extLst>
          </p:cNvPr>
          <p:cNvSpPr txBox="1"/>
          <p:nvPr/>
        </p:nvSpPr>
        <p:spPr>
          <a:xfrm>
            <a:off x="342887" y="5234240"/>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4"/>
              </a:rPr>
              <a:t>nww_kml.html</a:t>
            </a:r>
            <a:r>
              <a:rPr lang="en-AU" sz="900" noProof="1">
                <a:latin typeface="Calibri" panose="020F0502020204030204" pitchFamily="34" charset="0"/>
                <a:cs typeface="Calibri" panose="020F0502020204030204" pitchFamily="34" charset="0"/>
              </a:rPr>
              <a:t>: </a:t>
            </a:r>
            <a:r>
              <a:rPr lang="en-AU" sz="900" noProof="1"/>
              <a:t>&lt;script data-main=“</a:t>
            </a:r>
            <a:r>
              <a:rPr lang="en-AU" sz="900" noProof="1">
                <a:highlight>
                  <a:srgbClr val="FFFF00"/>
                </a:highlight>
              </a:rPr>
              <a:t>nww_kml"</a:t>
            </a:r>
            <a:r>
              <a:rPr lang="en-AU" sz="900" noProof="1"/>
              <a:t> src="https://cdnjs.cloudflare.com/ajax/libs/require.js/2.1.17/require.min.js"&gt;&lt;/script&gt;</a:t>
            </a:r>
          </a:p>
        </p:txBody>
      </p:sp>
      <p:cxnSp>
        <p:nvCxnSpPr>
          <p:cNvPr id="39" name="Straight Arrow Connector 38">
            <a:extLst>
              <a:ext uri="{FF2B5EF4-FFF2-40B4-BE49-F238E27FC236}">
                <a16:creationId xmlns:a16="http://schemas.microsoft.com/office/drawing/2014/main" id="{F3F152BF-4196-4356-98C8-09B7E955803A}"/>
              </a:ext>
            </a:extLst>
          </p:cNvPr>
          <p:cNvCxnSpPr>
            <a:cxnSpLocks/>
          </p:cNvCxnSpPr>
          <p:nvPr/>
        </p:nvCxnSpPr>
        <p:spPr>
          <a:xfrm rot="16200000" flipH="1">
            <a:off x="2850982" y="5156724"/>
            <a:ext cx="151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684CD5-9E6B-435E-8252-B728E4C0812D}"/>
              </a:ext>
            </a:extLst>
          </p:cNvPr>
          <p:cNvSpPr txBox="1"/>
          <p:nvPr/>
        </p:nvSpPr>
        <p:spPr>
          <a:xfrm>
            <a:off x="342887" y="5729630"/>
            <a:ext cx="5149615" cy="369332"/>
          </a:xfrm>
          <a:prstGeom prst="rect">
            <a:avLst/>
          </a:prstGeom>
          <a:noFill/>
          <a:ln w="3175">
            <a:solidFill>
              <a:schemeClr val="tx1"/>
            </a:solidFill>
          </a:ln>
        </p:spPr>
        <p:txBody>
          <a:bodyPr wrap="square" rtlCol="0">
            <a:spAutoFit/>
          </a:bodyPr>
          <a:lstStyle/>
          <a:p>
            <a:r>
              <a:rPr lang="en-AU" sz="900" b="1" noProof="1">
                <a:solidFill>
                  <a:srgbClr val="00B050"/>
                </a:solidFill>
                <a:latin typeface="Calibri" panose="020F0502020204030204" pitchFamily="34" charset="0"/>
                <a:cs typeface="Calibri" panose="020F0502020204030204" pitchFamily="34" charset="0"/>
              </a:rPr>
              <a:t>geoglam_wrapper_kml.html: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&lt;iframe id="NWW" src=</a:t>
            </a:r>
            <a:r>
              <a:rPr lang="en-AU" sz="900" noProof="1">
                <a:highlight>
                  <a:srgbClr val="FFFF00"/>
                </a:highlight>
                <a:latin typeface="Calibri" panose="020F0502020204030204" pitchFamily="34" charset="0"/>
                <a:cs typeface="Calibri" panose="020F0502020204030204" pitchFamily="34" charset="0"/>
              </a:rPr>
              <a:t>nww_kml.html</a:t>
            </a:r>
            <a:r>
              <a:rPr lang="en-AU" sz="900" noProof="1">
                <a:latin typeface="Calibri" panose="020F0502020204030204" pitchFamily="34" charset="0"/>
                <a:cs typeface="Calibri" panose="020F0502020204030204" pitchFamily="34" charset="0"/>
              </a:rPr>
              <a:t>"&gt;&lt;/iframe&gt;&lt;/div&gt;</a:t>
            </a:r>
          </a:p>
        </p:txBody>
      </p:sp>
      <p:cxnSp>
        <p:nvCxnSpPr>
          <p:cNvPr id="41" name="Straight Arrow Connector 40">
            <a:extLst>
              <a:ext uri="{FF2B5EF4-FFF2-40B4-BE49-F238E27FC236}">
                <a16:creationId xmlns:a16="http://schemas.microsoft.com/office/drawing/2014/main" id="{CA55148D-9A84-4411-8236-5016BCFB83B4}"/>
              </a:ext>
            </a:extLst>
          </p:cNvPr>
          <p:cNvCxnSpPr>
            <a:cxnSpLocks/>
          </p:cNvCxnSpPr>
          <p:nvPr/>
        </p:nvCxnSpPr>
        <p:spPr>
          <a:xfrm rot="16200000" flipH="1">
            <a:off x="2857883" y="5670051"/>
            <a:ext cx="13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AFFED8E-2D07-4112-9985-1B92A956C75E}"/>
              </a:ext>
            </a:extLst>
          </p:cNvPr>
          <p:cNvSpPr txBox="1"/>
          <p:nvPr/>
        </p:nvSpPr>
        <p:spPr>
          <a:xfrm>
            <a:off x="6453870" y="908735"/>
            <a:ext cx="4176030" cy="215444"/>
          </a:xfrm>
          <a:prstGeom prst="rect">
            <a:avLst/>
          </a:prstGeom>
          <a:noFill/>
          <a:ln w="3175">
            <a:solidFill>
              <a:schemeClr val="tx1"/>
            </a:solidFill>
          </a:ln>
        </p:spPr>
        <p:txBody>
          <a:bodyPr wrap="square" rtlCol="0">
            <a:spAutoFit/>
          </a:bodyPr>
          <a:lstStyle/>
          <a:p>
            <a:pPr algn="l"/>
            <a:r>
              <a:rPr lang="en-US" sz="800" noProof="1">
                <a:ln w="0"/>
                <a:latin typeface="Calibri" panose="020F0502020204030204" pitchFamily="34" charset="0"/>
                <a:cs typeface="Calibri" panose="020F0502020204030204" pitchFamily="34" charset="0"/>
              </a:rPr>
              <a:t>This file is user-specific, and named as ‘nww_123456789.kml’. See next slide for details.</a:t>
            </a:r>
          </a:p>
        </p:txBody>
      </p:sp>
      <p:cxnSp>
        <p:nvCxnSpPr>
          <p:cNvPr id="17" name="Straight Arrow Connector 16">
            <a:extLst>
              <a:ext uri="{FF2B5EF4-FFF2-40B4-BE49-F238E27FC236}">
                <a16:creationId xmlns:a16="http://schemas.microsoft.com/office/drawing/2014/main" id="{BD8CF95C-C2F3-4E19-A742-A663D88A848B}"/>
              </a:ext>
            </a:extLst>
          </p:cNvPr>
          <p:cNvCxnSpPr/>
          <p:nvPr/>
        </p:nvCxnSpPr>
        <p:spPr>
          <a:xfrm flipH="1">
            <a:off x="6197476" y="1058034"/>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47909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TextBox 1">
            <a:extLst>
              <a:ext uri="{FF2B5EF4-FFF2-40B4-BE49-F238E27FC236}">
                <a16:creationId xmlns:a16="http://schemas.microsoft.com/office/drawing/2014/main" id="{63F0BF83-8594-499F-914D-182B72520606}"/>
              </a:ext>
            </a:extLst>
          </p:cNvPr>
          <p:cNvSpPr txBox="1"/>
          <p:nvPr/>
        </p:nvSpPr>
        <p:spPr>
          <a:xfrm>
            <a:off x="710293" y="1053193"/>
            <a:ext cx="6400800" cy="2123658"/>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Except the KML file (‘nww_kml’) for displaying in the World Wind pane, all other JS, HTML and KML files are static. The ‘nww_kml’ is generated by the CGI, stored in ‘data/nww’ directory and read by ‘nww_kml.js’.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To prevent the overwriting of this file when there are two or more simultaneous users, it must have a different name between the users. Though a simple logic would be to give it a random name each time, it will result in too many files being created and stored on the server, and will require periodic cleanup.</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Instead, a user-specific string held in a permanent cookie is used to name this file. The same user running the program on the same device and browser will create only one file. The code to do it is given below.</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The ‘</a:t>
            </a:r>
            <a:r>
              <a:rPr lang="en-US" sz="1100" b="1" noProof="1">
                <a:latin typeface="Calibri" panose="020F0502020204030204" pitchFamily="34" charset="0"/>
                <a:cs typeface="Calibri" panose="020F0502020204030204" pitchFamily="34" charset="0"/>
              </a:rPr>
              <a:t>nww_kml_ajax.js</a:t>
            </a:r>
            <a:r>
              <a:rPr lang="en-US" sz="1100" noProof="1">
                <a:latin typeface="Calibri" panose="020F0502020204030204" pitchFamily="34" charset="0"/>
                <a:cs typeface="Calibri" panose="020F0502020204030204" pitchFamily="34" charset="0"/>
              </a:rPr>
              <a:t>’ creates the cookie and ‘</a:t>
            </a:r>
            <a:r>
              <a:rPr lang="en-US" sz="1100" b="1" noProof="1">
                <a:latin typeface="Calibri" panose="020F0502020204030204" pitchFamily="34" charset="0"/>
                <a:cs typeface="Calibri" panose="020F0502020204030204" pitchFamily="34" charset="0"/>
              </a:rPr>
              <a:t>nww_kml.cgi</a:t>
            </a:r>
            <a:r>
              <a:rPr lang="en-US" sz="1100" noProof="1">
                <a:latin typeface="Calibri" panose="020F0502020204030204" pitchFamily="34" charset="0"/>
                <a:cs typeface="Calibri" panose="020F0502020204030204" pitchFamily="34" charset="0"/>
              </a:rPr>
              <a:t>’ reads it to write the KML. The ‘</a:t>
            </a:r>
            <a:r>
              <a:rPr lang="en-US" sz="1100" b="1" noProof="1">
                <a:latin typeface="Calibri" panose="020F0502020204030204" pitchFamily="34" charset="0"/>
                <a:cs typeface="Calibri" panose="020F0502020204030204" pitchFamily="34" charset="0"/>
              </a:rPr>
              <a:t>nww_kml.js</a:t>
            </a:r>
            <a:r>
              <a:rPr lang="en-US" sz="1100" noProof="1">
                <a:latin typeface="Calibri" panose="020F0502020204030204" pitchFamily="34" charset="0"/>
                <a:cs typeface="Calibri" panose="020F0502020204030204" pitchFamily="34" charset="0"/>
              </a:rPr>
              <a:t>’ reads the cookie to find the KML and use it in displaying the World Wind view.</a:t>
            </a:r>
          </a:p>
        </p:txBody>
      </p:sp>
      <p:sp>
        <p:nvSpPr>
          <p:cNvPr id="3" name="TextBox 2">
            <a:extLst>
              <a:ext uri="{FF2B5EF4-FFF2-40B4-BE49-F238E27FC236}">
                <a16:creationId xmlns:a16="http://schemas.microsoft.com/office/drawing/2014/main" id="{B8914919-D682-489F-A3CF-C10D274EFEDE}"/>
              </a:ext>
            </a:extLst>
          </p:cNvPr>
          <p:cNvSpPr txBox="1"/>
          <p:nvPr/>
        </p:nvSpPr>
        <p:spPr>
          <a:xfrm>
            <a:off x="7211113"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ajaxFunction</a:t>
            </a:r>
            <a:r>
              <a:rPr lang="en-US" sz="1000" noProof="1">
                <a:latin typeface="Calibri" panose="020F0502020204030204" pitchFamily="34" charset="0"/>
                <a:cs typeface="Calibri" panose="020F0502020204030204" pitchFamily="34" charset="0"/>
              </a:rPr>
              <a:t>(n,form,item)</a:t>
            </a:r>
          </a:p>
          <a:p>
            <a:r>
              <a:rPr lang="en-US" sz="1000" noProof="1">
                <a:latin typeface="Calibri" panose="020F0502020204030204" pitchFamily="34" charset="0"/>
                <a:cs typeface="Calibri" panose="020F0502020204030204" pitchFamily="34" charset="0"/>
              </a:rPr>
              <a:t>{ </a:t>
            </a:r>
          </a:p>
          <a:p>
            <a:pPr lvl="1"/>
            <a:r>
              <a:rPr lang="en-US" sz="1000" noProof="1">
                <a:latin typeface="Calibri" panose="020F0502020204030204" pitchFamily="34" charset="0"/>
                <a:cs typeface="Calibri" panose="020F0502020204030204" pitchFamily="34" charset="0"/>
              </a:rPr>
              <a:t>if (n == 1) // KML</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	CSReadCookie();</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p:txBody>
      </p:sp>
      <p:sp>
        <p:nvSpPr>
          <p:cNvPr id="21" name="TextBox 20">
            <a:extLst>
              <a:ext uri="{FF2B5EF4-FFF2-40B4-BE49-F238E27FC236}">
                <a16:creationId xmlns:a16="http://schemas.microsoft.com/office/drawing/2014/main" id="{E3722469-A40F-424E-A368-E7B33589D582}"/>
              </a:ext>
            </a:extLst>
          </p:cNvPr>
          <p:cNvSpPr txBox="1"/>
          <p:nvPr/>
        </p:nvSpPr>
        <p:spPr>
          <a:xfrm>
            <a:off x="9529769"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CSReadCookie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cookies = document.cookie;</a:t>
            </a:r>
          </a:p>
          <a:p>
            <a:r>
              <a:rPr lang="en-US" sz="1000" noProof="1">
                <a:latin typeface="Calibri" panose="020F0502020204030204" pitchFamily="34" charset="0"/>
                <a:cs typeface="Calibri" panose="020F0502020204030204" pitchFamily="34" charset="0"/>
              </a:rPr>
              <a:t>	cookies = unescape(cookies);</a:t>
            </a:r>
          </a:p>
          <a:p>
            <a:r>
              <a:rPr lang="en-US" sz="1000" noProof="1">
                <a:latin typeface="Calibri" panose="020F0502020204030204" pitchFamily="34" charset="0"/>
                <a:cs typeface="Calibri" panose="020F0502020204030204" pitchFamily="34" charset="0"/>
              </a:rPr>
              <a:t>	if (!cookies)</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createCookie();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p:txBody>
      </p:sp>
      <p:sp>
        <p:nvSpPr>
          <p:cNvPr id="22" name="TextBox 21">
            <a:extLst>
              <a:ext uri="{FF2B5EF4-FFF2-40B4-BE49-F238E27FC236}">
                <a16:creationId xmlns:a16="http://schemas.microsoft.com/office/drawing/2014/main" id="{41831E17-D9A8-4D9C-9E8B-DD1C75C21769}"/>
              </a:ext>
            </a:extLst>
          </p:cNvPr>
          <p:cNvSpPr txBox="1"/>
          <p:nvPr/>
        </p:nvSpPr>
        <p:spPr>
          <a:xfrm>
            <a:off x="7211113" y="2650157"/>
            <a:ext cx="4604656" cy="2092881"/>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createCookie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days = 36500;</a:t>
            </a:r>
          </a:p>
          <a:p>
            <a:r>
              <a:rPr lang="en-US" sz="1000" noProof="1">
                <a:latin typeface="Calibri" panose="020F0502020204030204" pitchFamily="34" charset="0"/>
                <a:cs typeface="Calibri" panose="020F0502020204030204" pitchFamily="34" charset="0"/>
              </a:rPr>
              <a:t>	var cookiename = "GSKY-NWW-GEOGLAM";</a:t>
            </a:r>
          </a:p>
          <a:p>
            <a:r>
              <a:rPr lang="en-US" sz="1000" noProof="1">
                <a:latin typeface="Calibri" panose="020F0502020204030204" pitchFamily="34" charset="0"/>
                <a:cs typeface="Calibri" panose="020F0502020204030204" pitchFamily="34" charset="0"/>
              </a:rPr>
              <a:t>	var value = Math.floor((Math.random()*1000000000)+1);</a:t>
            </a:r>
          </a:p>
          <a:p>
            <a:r>
              <a:rPr lang="en-US" sz="1000" noProof="1">
                <a:latin typeface="Calibri" panose="020F0502020204030204" pitchFamily="34" charset="0"/>
                <a:cs typeface="Calibri" panose="020F0502020204030204" pitchFamily="34" charset="0"/>
              </a:rPr>
              <a:t>	if (days) {</a:t>
            </a:r>
          </a:p>
          <a:p>
            <a:r>
              <a:rPr lang="en-US" sz="1000" noProof="1">
                <a:latin typeface="Calibri" panose="020F0502020204030204" pitchFamily="34" charset="0"/>
                <a:cs typeface="Calibri" panose="020F0502020204030204" pitchFamily="34" charset="0"/>
              </a:rPr>
              <a:t>	   var date = new Date();</a:t>
            </a:r>
          </a:p>
          <a:p>
            <a:r>
              <a:rPr lang="en-US" sz="1000" noProof="1">
                <a:latin typeface="Calibri" panose="020F0502020204030204" pitchFamily="34" charset="0"/>
                <a:cs typeface="Calibri" panose="020F0502020204030204" pitchFamily="34" charset="0"/>
              </a:rPr>
              <a:t>	   date.setTime(date.getTime()+(days*24*60*60*1000));</a:t>
            </a:r>
          </a:p>
          <a:p>
            <a:r>
              <a:rPr lang="en-US" sz="1000" noProof="1">
                <a:latin typeface="Calibri" panose="020F0502020204030204" pitchFamily="34" charset="0"/>
                <a:cs typeface="Calibri" panose="020F0502020204030204" pitchFamily="34" charset="0"/>
              </a:rPr>
              <a:t>	   var expires = "; expires="+date.toGMTString();</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else var expires = "";</a:t>
            </a:r>
          </a:p>
          <a:p>
            <a:r>
              <a:rPr lang="en-US" sz="1000" noProof="1">
                <a:latin typeface="Calibri" panose="020F0502020204030204" pitchFamily="34" charset="0"/>
                <a:cs typeface="Calibri" panose="020F0502020204030204" pitchFamily="34" charset="0"/>
              </a:rPr>
              <a:t>	document.cookie = cookiename+"="+value+expires+"; path=/";</a:t>
            </a:r>
          </a:p>
          <a:p>
            <a:r>
              <a:rPr lang="en-US" sz="1000" noProof="1">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DB7D0F50-3668-4C9D-A4BC-8E3B18E3D6AC}"/>
              </a:ext>
            </a:extLst>
          </p:cNvPr>
          <p:cNvSpPr txBox="1"/>
          <p:nvPr/>
        </p:nvSpPr>
        <p:spPr>
          <a:xfrm>
            <a:off x="7211113" y="879588"/>
            <a:ext cx="2318656" cy="269421"/>
          </a:xfrm>
          <a:prstGeom prst="rect">
            <a:avLst/>
          </a:prstGeom>
          <a:noFill/>
          <a:ln w="3175">
            <a:noFill/>
          </a:ln>
        </p:spPr>
        <p:txBody>
          <a:bodyPr wrap="square" rtlCol="0">
            <a:spAutoFit/>
          </a:bodyPr>
          <a:lstStyle/>
          <a:p>
            <a:r>
              <a:rPr lang="en-US" sz="1100" b="1" dirty="0">
                <a:latin typeface="Calibri" panose="020F0502020204030204" pitchFamily="34" charset="0"/>
                <a:cs typeface="Calibri" panose="020F0502020204030204" pitchFamily="34" charset="0"/>
              </a:rPr>
              <a:t>nww_kml_ajax.js:</a:t>
            </a:r>
            <a:endParaRPr lang="en-AU" sz="1100" b="1"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2F235DE-4147-42BC-85DE-2C75EE1FE47F}"/>
              </a:ext>
            </a:extLst>
          </p:cNvPr>
          <p:cNvSpPr txBox="1"/>
          <p:nvPr/>
        </p:nvSpPr>
        <p:spPr>
          <a:xfrm>
            <a:off x="710293" y="3514720"/>
            <a:ext cx="3878036" cy="1631216"/>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if ($sc_action eq "GEOGLAM")</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$nww_kml = "$datadir/nww.kml";</a:t>
            </a:r>
          </a:p>
          <a:p>
            <a:r>
              <a:rPr lang="en-US" sz="1000" noProof="1">
                <a:latin typeface="Calibri" panose="020F0502020204030204" pitchFamily="34" charset="0"/>
                <a:cs typeface="Calibri" panose="020F0502020204030204" pitchFamily="34" charset="0"/>
              </a:rPr>
              <a:t>	$value = GetGSKYcookie;</a:t>
            </a:r>
          </a:p>
          <a:p>
            <a:r>
              <a:rPr lang="en-US" sz="1000" noProof="1">
                <a:latin typeface="Calibri" panose="020F0502020204030204" pitchFamily="34" charset="0"/>
                <a:cs typeface="Calibri" panose="020F0502020204030204" pitchFamily="34" charset="0"/>
              </a:rPr>
              <a:t>	if ($value)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$nww_kml = "$datadir/</a:t>
            </a:r>
            <a:r>
              <a:rPr lang="en-US" sz="1000" b="1" noProof="1">
                <a:latin typeface="Calibri" panose="020F0502020204030204" pitchFamily="34" charset="0"/>
                <a:cs typeface="Calibri" panose="020F0502020204030204" pitchFamily="34" charset="0"/>
              </a:rPr>
              <a:t>nww_$value</a:t>
            </a:r>
            <a:r>
              <a:rPr lang="en-US" sz="1000" noProof="1">
                <a:latin typeface="Calibri" panose="020F0502020204030204" pitchFamily="34" charset="0"/>
                <a:cs typeface="Calibri" panose="020F0502020204030204" pitchFamily="34" charset="0"/>
              </a:rPr>
              <a:t>\.kml";</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388A23BF-9008-474E-B30D-CB600BCA9FAA}"/>
              </a:ext>
            </a:extLst>
          </p:cNvPr>
          <p:cNvSpPr txBox="1"/>
          <p:nvPr/>
        </p:nvSpPr>
        <p:spPr>
          <a:xfrm>
            <a:off x="4702629" y="3506559"/>
            <a:ext cx="2408464" cy="2708434"/>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sub </a:t>
            </a:r>
            <a:r>
              <a:rPr lang="en-US" sz="1000" b="1" noProof="1">
                <a:latin typeface="Calibri" panose="020F0502020204030204" pitchFamily="34" charset="0"/>
                <a:cs typeface="Calibri" panose="020F0502020204030204" pitchFamily="34" charset="0"/>
              </a:rPr>
              <a:t>GetGSKYcookie</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my $name = "GSKY-NWW-GEOGLAM";</a:t>
            </a:r>
          </a:p>
          <a:p>
            <a:r>
              <a:rPr lang="en-US" sz="1000" noProof="1">
                <a:latin typeface="Calibri" panose="020F0502020204030204" pitchFamily="34" charset="0"/>
                <a:cs typeface="Calibri" panose="020F0502020204030204" pitchFamily="34" charset="0"/>
              </a:rPr>
              <a:t>   @words = ();</a:t>
            </a:r>
          </a:p>
          <a:p>
            <a:r>
              <a:rPr lang="en-US" sz="1000" noProof="1">
                <a:latin typeface="Calibri" panose="020F0502020204030204" pitchFamily="34" charset="0"/>
                <a:cs typeface="Calibri" panose="020F0502020204030204" pitchFamily="34" charset="0"/>
              </a:rPr>
              <a:t>   $cookies  = $ENV{'HTTP_COOKIE'};</a:t>
            </a:r>
          </a:p>
          <a:p>
            <a:r>
              <a:rPr lang="en-US" sz="1000" noProof="1">
                <a:latin typeface="Calibri" panose="020F0502020204030204" pitchFamily="34" charset="0"/>
                <a:cs typeface="Calibri" panose="020F0502020204030204" pitchFamily="34" charset="0"/>
              </a:rPr>
              <a:t>   if (!$cookies) { return; }</a:t>
            </a:r>
          </a:p>
          <a:p>
            <a:endParaRPr lang="en-US" sz="1000" noProof="1">
              <a:latin typeface="Calibri" panose="020F0502020204030204" pitchFamily="34" charset="0"/>
              <a:cs typeface="Calibri" panose="020F0502020204030204" pitchFamily="34" charset="0"/>
            </a:endParaRPr>
          </a:p>
          <a:p>
            <a:r>
              <a:rPr lang="en-US" sz="1000" noProof="1">
                <a:latin typeface="Calibri" panose="020F0502020204030204" pitchFamily="34" charset="0"/>
                <a:cs typeface="Calibri" panose="020F0502020204030204" pitchFamily="34" charset="0"/>
              </a:rPr>
              <a:t>   @cookiesArray = split (/;/, "$cookies");</a:t>
            </a:r>
          </a:p>
          <a:p>
            <a:r>
              <a:rPr lang="en-US" sz="1000" noProof="1">
                <a:latin typeface="Calibri" panose="020F0502020204030204" pitchFamily="34" charset="0"/>
                <a:cs typeface="Calibri" panose="020F0502020204030204" pitchFamily="34" charset="0"/>
              </a:rPr>
              <a:t>   foreach $cookieItem (@cookiesArray)</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if ($cookieItem =~ /$name/)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@words = split (/=/, "$cookieItem");</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$value = $words[1];   return </a:t>
            </a:r>
            <a:r>
              <a:rPr lang="en-US" sz="1000" b="1" noProof="1">
                <a:latin typeface="Calibri" panose="020F0502020204030204" pitchFamily="34" charset="0"/>
                <a:cs typeface="Calibri" panose="020F0502020204030204" pitchFamily="34" charset="0"/>
              </a:rPr>
              <a:t>$value</a:t>
            </a:r>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377D7BEA-4CA0-4D5C-9AC2-CCFE3C1F4C62}"/>
              </a:ext>
            </a:extLst>
          </p:cNvPr>
          <p:cNvSpPr txBox="1"/>
          <p:nvPr/>
        </p:nvSpPr>
        <p:spPr>
          <a:xfrm>
            <a:off x="710293" y="323305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nww_kml.cgi:</a:t>
            </a:r>
          </a:p>
        </p:txBody>
      </p:sp>
      <p:sp>
        <p:nvSpPr>
          <p:cNvPr id="5" name="TextBox 4">
            <a:extLst>
              <a:ext uri="{FF2B5EF4-FFF2-40B4-BE49-F238E27FC236}">
                <a16:creationId xmlns:a16="http://schemas.microsoft.com/office/drawing/2014/main" id="{BA4A18A8-9B09-47C0-8042-3345BBFA48A5}"/>
              </a:ext>
            </a:extLst>
          </p:cNvPr>
          <p:cNvSpPr txBox="1"/>
          <p:nvPr/>
        </p:nvSpPr>
        <p:spPr>
          <a:xfrm>
            <a:off x="7799725" y="5502729"/>
            <a:ext cx="647479" cy="261610"/>
          </a:xfrm>
          <a:prstGeom prst="rect">
            <a:avLst/>
          </a:prstGeom>
          <a:noFill/>
          <a:ln w="3175">
            <a:solidFill>
              <a:schemeClr val="tx1"/>
            </a:solidFill>
          </a:ln>
        </p:spPr>
        <p:txBody>
          <a:bodyPr wrap="square" rtlCol="0">
            <a:spAutoFit/>
          </a:bodyPr>
          <a:lstStyle/>
          <a:p>
            <a:pPr algn="l"/>
            <a:r>
              <a:rPr lang="en-US" sz="1100" b="1" dirty="0">
                <a:latin typeface="Calibri" panose="020F0502020204030204" pitchFamily="34" charset="0"/>
                <a:cs typeface="Calibri" panose="020F0502020204030204" pitchFamily="34" charset="0"/>
              </a:rPr>
              <a:t>Contd…</a:t>
            </a:r>
            <a:endParaRPr lang="en-AU" sz="1100"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0636234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5" name="TextBox 4">
            <a:extLst>
              <a:ext uri="{FF2B5EF4-FFF2-40B4-BE49-F238E27FC236}">
                <a16:creationId xmlns:a16="http://schemas.microsoft.com/office/drawing/2014/main" id="{1A5D082A-C70C-4D2C-9464-A91269E18343}"/>
              </a:ext>
            </a:extLst>
          </p:cNvPr>
          <p:cNvSpPr txBox="1"/>
          <p:nvPr/>
        </p:nvSpPr>
        <p:spPr>
          <a:xfrm>
            <a:off x="898071" y="1420585"/>
            <a:ext cx="5584372" cy="4524315"/>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CSReadCookie()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 = document.cookie;</a:t>
            </a:r>
          </a:p>
          <a:p>
            <a:r>
              <a:rPr lang="en-AU" sz="900" noProof="1">
                <a:latin typeface="Calibri" panose="020F0502020204030204" pitchFamily="34" charset="0"/>
                <a:cs typeface="Calibri" panose="020F0502020204030204" pitchFamily="34" charset="0"/>
              </a:rPr>
              <a:t>	cookies = unescape(cookies);</a:t>
            </a:r>
          </a:p>
          <a:p>
            <a:r>
              <a:rPr lang="en-AU" sz="900" noProof="1">
                <a:latin typeface="Calibri" panose="020F0502020204030204" pitchFamily="34" charset="0"/>
                <a:cs typeface="Calibri" panose="020F0502020204030204" pitchFamily="34" charset="0"/>
              </a:rPr>
              <a:t>	return cookies;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function ParseCookies(cookies,id)</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cookies_array = cookies.split(";");</a:t>
            </a:r>
          </a:p>
          <a:p>
            <a:r>
              <a:rPr lang="en-AU" sz="900" noProof="1">
                <a:latin typeface="Calibri" panose="020F0502020204030204" pitchFamily="34" charset="0"/>
                <a:cs typeface="Calibri" panose="020F0502020204030204" pitchFamily="34" charset="0"/>
              </a:rPr>
              <a:t>	nc = cookies_array.length;</a:t>
            </a:r>
          </a:p>
          <a:p>
            <a:r>
              <a:rPr lang="en-AU" sz="900" noProof="1">
                <a:latin typeface="Calibri" panose="020F0502020204030204" pitchFamily="34" charset="0"/>
                <a:cs typeface="Calibri" panose="020F0502020204030204" pitchFamily="34" charset="0"/>
              </a:rPr>
              <a:t>	for (var j=0; j &lt; nc;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cookies_array[j].indexOf(id, 0);</a:t>
            </a:r>
          </a:p>
          <a:p>
            <a:r>
              <a:rPr lang="en-AU" sz="900" noProof="1">
                <a:latin typeface="Calibri" panose="020F0502020204030204" pitchFamily="34" charset="0"/>
                <a:cs typeface="Calibri" panose="020F0502020204030204" pitchFamily="34" charset="0"/>
              </a:rPr>
              <a:t>		if (i &gt;= 0)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 0);</a:t>
            </a:r>
          </a:p>
          <a:p>
            <a:r>
              <a:rPr lang="en-AU" sz="900" noProof="1">
                <a:latin typeface="Calibri" panose="020F0502020204030204" pitchFamily="34" charset="0"/>
                <a:cs typeface="Calibri" panose="020F0502020204030204" pitchFamily="34" charset="0"/>
              </a:rPr>
              <a:t>			var cookie_value = cookies_array[j].substring(i+1,cookies_array[j].length);</a:t>
            </a:r>
          </a:p>
          <a:p>
            <a:r>
              <a:rPr lang="en-AU" sz="900" noProof="1">
                <a:latin typeface="Calibri" panose="020F0502020204030204" pitchFamily="34" charset="0"/>
                <a:cs typeface="Calibri" panose="020F0502020204030204" pitchFamily="34" charset="0"/>
              </a:rPr>
              <a:t>			return cookie_value;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return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nww_kml = 'data/nww/nww.kml';</a:t>
            </a:r>
          </a:p>
          <a:p>
            <a:r>
              <a:rPr lang="en-AU" sz="900" noProof="1">
                <a:latin typeface="Calibri" panose="020F0502020204030204" pitchFamily="34" charset="0"/>
                <a:cs typeface="Calibri" panose="020F0502020204030204" pitchFamily="34" charset="0"/>
              </a:rPr>
              <a:t>var cookiename = "GSKY-NWW-GEOGLAM";</a:t>
            </a:r>
          </a:p>
          <a:p>
            <a:r>
              <a:rPr lang="en-AU" sz="900" noProof="1">
                <a:latin typeface="Calibri" panose="020F0502020204030204" pitchFamily="34" charset="0"/>
                <a:cs typeface="Calibri" panose="020F0502020204030204" pitchFamily="34" charset="0"/>
              </a:rPr>
              <a:t>var cookies = CSReadCookie(cookiename);</a:t>
            </a:r>
          </a:p>
          <a:p>
            <a:r>
              <a:rPr lang="en-AU" sz="900" noProof="1">
                <a:latin typeface="Calibri" panose="020F0502020204030204" pitchFamily="34" charset="0"/>
                <a:cs typeface="Calibri" panose="020F0502020204030204" pitchFamily="34" charset="0"/>
              </a:rPr>
              <a:t>var cookie_value = ParseCookies(cookies,cookiename);</a:t>
            </a:r>
          </a:p>
          <a:p>
            <a:r>
              <a:rPr lang="en-AU" sz="900" noProof="1">
                <a:latin typeface="Calibri" panose="020F0502020204030204" pitchFamily="34" charset="0"/>
                <a:cs typeface="Calibri" panose="020F0502020204030204" pitchFamily="34" charset="0"/>
              </a:rPr>
              <a:t>if (cookie_value)</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 "data/nww/nww_"+cookie_value+".kml";</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p>
        </p:txBody>
      </p:sp>
      <p:sp>
        <p:nvSpPr>
          <p:cNvPr id="12" name="TextBox 11">
            <a:extLst>
              <a:ext uri="{FF2B5EF4-FFF2-40B4-BE49-F238E27FC236}">
                <a16:creationId xmlns:a16="http://schemas.microsoft.com/office/drawing/2014/main" id="{3327308E-1961-4018-A278-B080F0DD001E}"/>
              </a:ext>
            </a:extLst>
          </p:cNvPr>
          <p:cNvSpPr txBox="1"/>
          <p:nvPr/>
        </p:nvSpPr>
        <p:spPr>
          <a:xfrm>
            <a:off x="800101" y="115116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nww_kml.js:</a:t>
            </a:r>
          </a:p>
        </p:txBody>
      </p:sp>
    </p:spTree>
    <p:custDataLst>
      <p:tags r:id="rId1"/>
    </p:custDataLst>
    <p:extLst>
      <p:ext uri="{BB962C8B-B14F-4D97-AF65-F5344CB8AC3E}">
        <p14:creationId xmlns:p14="http://schemas.microsoft.com/office/powerpoint/2010/main" val="415359926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6" name="TextBox 15">
            <a:extLst>
              <a:ext uri="{FF2B5EF4-FFF2-40B4-BE49-F238E27FC236}">
                <a16:creationId xmlns:a16="http://schemas.microsoft.com/office/drawing/2014/main" id="{F76FFBE4-1B6A-4925-8517-D60EE8FBA5C2}"/>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70928BD4-AB79-44D0-881E-BB48263EE913}"/>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8" name="Straight Arrow Connector 17">
            <a:extLst>
              <a:ext uri="{FF2B5EF4-FFF2-40B4-BE49-F238E27FC236}">
                <a16:creationId xmlns:a16="http://schemas.microsoft.com/office/drawing/2014/main" id="{25F8E16D-8CAE-40ED-8AC7-6A917320E04F}"/>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999EFC-862C-43C2-BCBF-5FFED4A2C3F0}"/>
              </a:ext>
            </a:extLst>
          </p:cNvPr>
          <p:cNvSpPr txBox="1"/>
          <p:nvPr/>
        </p:nvSpPr>
        <p:spPr>
          <a:xfrm>
            <a:off x="677635" y="1543052"/>
            <a:ext cx="4506685" cy="3323987"/>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Return value from the CGI to the AJAX function is used to determine whether the NASA World Wind engine must be called or not. If successful, the return message will be something like “Fetched”. If the CGI times out, as happens if the selected region is too big so that Overpass times out or takes too long, the return message will be NULL. </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AJAX function will  call the NASA World Wind engine (see the code on right) based on the CGI response.</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GSKY and Overlay layers will be shown on the globe that opens up above the web form. It may take several seconds to display, depending on the complexity of the dynamic KML. A large KML may even freeze the World Wind engine and/or crash the browser.</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156636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 name="TextBox 1">
            <a:extLst>
              <a:ext uri="{FF2B5EF4-FFF2-40B4-BE49-F238E27FC236}">
                <a16:creationId xmlns:a16="http://schemas.microsoft.com/office/drawing/2014/main" id="{FB999EFC-862C-43C2-BCBF-5FFED4A2C3F0}"/>
              </a:ext>
            </a:extLst>
          </p:cNvPr>
          <p:cNvSpPr txBox="1"/>
          <p:nvPr/>
        </p:nvSpPr>
        <p:spPr>
          <a:xfrm>
            <a:off x="677635" y="906238"/>
            <a:ext cx="7886700" cy="1384995"/>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‘Bbox Finder’ is a unique App that lets one draw a box around a region on the world map and get its bounding Lat/Lon coordinates. This is a third party software that has been integrated into GSKY-NWW as a local server program.</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Some changes from the original code were required to incorporate it into GSKY-NWW. These changes are described below.</a:t>
            </a:r>
            <a:endParaRPr lang="en-AU" sz="14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053D577-765D-48FC-ABBF-5A2F362786CE}"/>
              </a:ext>
            </a:extLst>
          </p:cNvPr>
          <p:cNvSpPr txBox="1"/>
          <p:nvPr/>
        </p:nvSpPr>
        <p:spPr>
          <a:xfrm>
            <a:off x="8576583" y="5827246"/>
            <a:ext cx="722536"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Contd…</a:t>
            </a:r>
            <a:endParaRPr lang="en-US" sz="1100" b="1" noProof="1">
              <a:solidFill>
                <a:srgbClr val="00B05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B9D8C1A-19CC-419E-B993-537A4E497451}"/>
              </a:ext>
            </a:extLst>
          </p:cNvPr>
          <p:cNvSpPr txBox="1"/>
          <p:nvPr/>
        </p:nvSpPr>
        <p:spPr>
          <a:xfrm>
            <a:off x="783770" y="2392136"/>
            <a:ext cx="7780565"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comprises of an ‘index.html’ and multiple JS files. Only one JS file, ‘</a:t>
            </a:r>
            <a:r>
              <a:rPr lang="en-US" sz="1100" dirty="0" err="1">
                <a:latin typeface="Calibri" panose="020F0502020204030204" pitchFamily="34" charset="0"/>
                <a:cs typeface="Calibri" panose="020F0502020204030204" pitchFamily="34" charset="0"/>
              </a:rPr>
              <a:t>js</a:t>
            </a:r>
            <a:r>
              <a:rPr lang="en-US" sz="1100" dirty="0">
                <a:latin typeface="Calibri" panose="020F0502020204030204" pitchFamily="34" charset="0"/>
                <a:cs typeface="Calibri" panose="020F0502020204030204" pitchFamily="34" charset="0"/>
              </a:rPr>
              <a:t>/bbox.js’, needs to be modified to suit our purposes. The complete source code is available in </a:t>
            </a:r>
            <a:r>
              <a:rPr lang="en-US" sz="1100" dirty="0" err="1">
                <a:latin typeface="Calibri" panose="020F0502020204030204" pitchFamily="34" charset="0"/>
                <a:cs typeface="Calibri" panose="020F0502020204030204" pitchFamily="34" charset="0"/>
                <a:hlinkClick r:id="rId3"/>
              </a:rPr>
              <a:t>GitHUB</a:t>
            </a:r>
            <a:r>
              <a:rPr lang="en-US" sz="1100" dirty="0">
                <a:latin typeface="Calibri" panose="020F0502020204030204" pitchFamily="34" charset="0"/>
                <a:cs typeface="Calibri" panose="020F0502020204030204" pitchFamily="34" charset="0"/>
              </a:rPr>
              <a:t>, and the author encourages others to fork it. Hence, presumably, there is no licensing issue. Upon writing to the </a:t>
            </a:r>
            <a:r>
              <a:rPr lang="en-US" sz="1100" dirty="0">
                <a:latin typeface="Calibri" panose="020F0502020204030204" pitchFamily="34" charset="0"/>
                <a:cs typeface="Calibri" panose="020F0502020204030204" pitchFamily="34" charset="0"/>
                <a:hlinkClick r:id="rId4"/>
              </a:rPr>
              <a:t>author</a:t>
            </a:r>
            <a:r>
              <a:rPr lang="en-US" sz="1100" dirty="0">
                <a:latin typeface="Calibri" panose="020F0502020204030204" pitchFamily="34" charset="0"/>
                <a:cs typeface="Calibri" panose="020F0502020204030204" pitchFamily="34" charset="0"/>
              </a:rPr>
              <a:t>, specifically inquiring about licensing, there was no reply. </a:t>
            </a:r>
            <a:endParaRPr lang="en-AU"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120FBA7-214E-481E-A818-676B3B36A670}"/>
              </a:ext>
            </a:extLst>
          </p:cNvPr>
          <p:cNvSpPr txBox="1"/>
          <p:nvPr/>
        </p:nvSpPr>
        <p:spPr>
          <a:xfrm>
            <a:off x="783770" y="3086809"/>
            <a:ext cx="7780565" cy="923330"/>
          </a:xfrm>
          <a:prstGeom prst="rect">
            <a:avLst/>
          </a:prstGeom>
          <a:noFill/>
          <a:ln w="3175">
            <a:solidFill>
              <a:schemeClr val="tx1"/>
            </a:solidFill>
          </a:ln>
        </p:spPr>
        <p:txBody>
          <a:bodyPr wrap="square" rtlCol="0">
            <a:spAutoFit/>
          </a:bodyPr>
          <a:lstStyle/>
          <a:p>
            <a:r>
              <a:rPr lang="en-AU" sz="1100" noProof="1">
                <a:latin typeface="Calibri" panose="020F0502020204030204" pitchFamily="34" charset="0"/>
                <a:cs typeface="Calibri" panose="020F0502020204030204" pitchFamily="34" charset="0"/>
              </a:rPr>
              <a:t>The map tiles are fetched from an external server, ‘</a:t>
            </a:r>
            <a:r>
              <a:rPr lang="en-AU" sz="1100" noProof="1">
                <a:hlinkClick r:id="rId5"/>
              </a:rPr>
              <a:t>https://a.tiles.mapbox.com</a:t>
            </a:r>
            <a:r>
              <a:rPr lang="en-AU" sz="1100" noProof="1"/>
              <a:t>’, and requires an authorisation token. </a:t>
            </a:r>
          </a:p>
          <a:p>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 L.mapbox.accessToken = 'pk.eyJ1IjoiY3Vnb3MiLCJhIjoiY2p4Nm43MzA3MDFmZDQwcGxsMjB4Z3hnNiJ9.SQbnMASwdqZe6G4n6OMvVw’;</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Currently we are using a default token as given above, but must investigate how to get our own token.</a:t>
            </a:r>
            <a:endParaRPr lang="en-AU" sz="1100" noProof="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4106637"/>
            <a:ext cx="7780564" cy="2039020"/>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Changes in</a:t>
            </a:r>
            <a:r>
              <a:rPr lang="en-US" sz="1100" b="1" noProof="1">
                <a:latin typeface="Calibri" panose="020F0502020204030204" pitchFamily="34" charset="0"/>
                <a:cs typeface="Calibri" panose="020F0502020204030204" pitchFamily="34" charset="0"/>
              </a:rPr>
              <a:t> index.html:</a:t>
            </a:r>
          </a:p>
          <a:p>
            <a:pPr marL="171450" indent="-171450" algn="l">
              <a:buFont typeface="Arial" panose="020B0604020202020204" pitchFamily="34" charset="0"/>
              <a:buChar char="•"/>
            </a:pPr>
            <a:r>
              <a:rPr lang="en-US" sz="1100" noProof="1">
                <a:latin typeface="Calibri" panose="020F0502020204030204" pitchFamily="34" charset="0"/>
                <a:cs typeface="Calibri" panose="020F0502020204030204" pitchFamily="34" charset="0"/>
              </a:rPr>
              <a:t>Commented out the link to the GitHUB repo.</a:t>
            </a:r>
          </a:p>
          <a:p>
            <a:pPr marL="628650" lvl="1" indent="-171450">
              <a:buFont typeface="Arial" panose="020B0604020202020204" pitchFamily="34" charset="0"/>
              <a:buChar char="•"/>
            </a:pPr>
            <a:r>
              <a:rPr lang="en-US" sz="1000" i="1" noProof="1">
                <a:latin typeface="Calibri" panose="020F0502020204030204" pitchFamily="34" charset="0"/>
                <a:cs typeface="Calibri" panose="020F0502020204030204" pitchFamily="34" charset="0"/>
              </a:rPr>
              <a:t>&lt;!--    &lt;a href="https://github.com/aaronr/bboxfinder.com"&gt;&lt;img … alt="Fork me on GitHub"&gt;&lt;/a&gt;--&gt; </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Added some Help text.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&lt;textarea readonly placeholder="Looking for a little help?" title="Help Me"&gt;…&lt;/textarea&gt;</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Masked the section displaying the coordinates. The user does not need to see it for the program to take the values.</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&lt;div id="info" style="display:none"&gt;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Changed ‘Hide’ to ‘Show’</a:t>
            </a:r>
          </a:p>
          <a:p>
            <a:pPr marL="1085850" lvl="2"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&lt;li id="info-toggle-button"&gt;Show Coordinates&lt;/li&gt;</a:t>
            </a:r>
          </a:p>
          <a:p>
            <a:endParaRPr lang="en-US" sz="1050" noProof="1">
              <a:latin typeface="Calibri" panose="020F0502020204030204" pitchFamily="34" charset="0"/>
              <a:cs typeface="Calibri" panose="020F0502020204030204" pitchFamily="34" charset="0"/>
            </a:endParaRPr>
          </a:p>
          <a:p>
            <a:r>
              <a:rPr lang="en-US" sz="1050" noProof="1">
                <a:latin typeface="Calibri" panose="020F0502020204030204" pitchFamily="34" charset="0"/>
                <a:cs typeface="Calibri" panose="020F0502020204030204" pitchFamily="34" charset="0"/>
              </a:rPr>
              <a:t>Changes in</a:t>
            </a:r>
            <a:r>
              <a:rPr lang="en-US" sz="1050" b="1" noProof="1">
                <a:latin typeface="Calibri" panose="020F0502020204030204" pitchFamily="34" charset="0"/>
                <a:cs typeface="Calibri" panose="020F0502020204030204" pitchFamily="34" charset="0"/>
              </a:rPr>
              <a:t> js/bbox.js: </a:t>
            </a:r>
            <a:r>
              <a:rPr lang="en-US" sz="1050" noProof="1">
                <a:latin typeface="Calibri" panose="020F0502020204030204" pitchFamily="34" charset="0"/>
                <a:cs typeface="Calibri" panose="020F0502020204030204" pitchFamily="34" charset="0"/>
              </a:rPr>
              <a:t>None</a:t>
            </a:r>
          </a:p>
          <a:p>
            <a:pPr marL="171450" indent="-171450">
              <a:buFont typeface="Arial" panose="020B0604020202020204" pitchFamily="34" charset="0"/>
              <a:buChar char="•"/>
            </a:pPr>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9034143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1" name="TextBox 20">
            <a:extLst>
              <a:ext uri="{FF2B5EF4-FFF2-40B4-BE49-F238E27FC236}">
                <a16:creationId xmlns:a16="http://schemas.microsoft.com/office/drawing/2014/main" id="{C053D577-765D-48FC-ABBF-5A2F362786CE}"/>
              </a:ext>
            </a:extLst>
          </p:cNvPr>
          <p:cNvSpPr txBox="1"/>
          <p:nvPr/>
        </p:nvSpPr>
        <p:spPr>
          <a:xfrm>
            <a:off x="8160207" y="5827246"/>
            <a:ext cx="1775729"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Compatibility</a:t>
            </a: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1216480"/>
            <a:ext cx="7780564" cy="1708160"/>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The Bbox Finder is displayed in an iFrame on the main GSKY-NWW page. This enables the JavaScript to get the Bbox and crosshair coordinates to be inserted into the main form. For this, it is essential to have the source page in an iFrame residing on the same domain name. Cross-domain source file will not let the JavaScript to access its contents.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Bbox coordinates:</a:t>
            </a:r>
          </a:p>
          <a:p>
            <a:pPr algn="just"/>
            <a:r>
              <a:rPr lang="en-US" sz="900" noProof="1">
                <a:latin typeface="Calibri" panose="020F0502020204030204" pitchFamily="34" charset="0"/>
                <a:cs typeface="Calibri" panose="020F0502020204030204" pitchFamily="34" charset="0"/>
              </a:rPr>
              <a:t>	var bbox= document.getElementById('BBox_finder').contentWindow.document.getElementById('boxbounds').innerHTML;</a:t>
            </a:r>
          </a:p>
          <a:p>
            <a:pPr algn="just"/>
            <a:endParaRPr lang="en-US" sz="105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Crosshair coordinates:</a:t>
            </a:r>
          </a:p>
          <a:p>
            <a:pPr algn="just"/>
            <a:r>
              <a:rPr lang="en-US" sz="900" noProof="1">
                <a:latin typeface="Calibri" panose="020F0502020204030204" pitchFamily="34" charset="0"/>
                <a:cs typeface="Calibri" panose="020F0502020204030204" pitchFamily="34" charset="0"/>
              </a:rPr>
              <a:t>	var crosshair= document.getElementById('BBox_finder').contentWindow.document.getElementById('center').innerHTML;</a:t>
            </a:r>
          </a:p>
          <a:p>
            <a:pPr algn="just"/>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797078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496874-C151-4E68-9F96-93BFDEAC41B1}"/>
              </a:ext>
            </a:extLst>
          </p:cNvPr>
          <p:cNvSpPr txBox="1"/>
          <p:nvPr/>
        </p:nvSpPr>
        <p:spPr>
          <a:xfrm>
            <a:off x="783770" y="2188029"/>
            <a:ext cx="10376809" cy="329320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Desktop: </a:t>
            </a:r>
            <a:r>
              <a:rPr lang="en-AU" sz="1200" noProof="1">
                <a:latin typeface="Calibri" panose="020F0502020204030204" pitchFamily="34" charset="0"/>
                <a:cs typeface="Calibri" panose="020F0502020204030204" pitchFamily="34" charset="0"/>
                <a:hlinkClick r:id="rId3"/>
              </a:rPr>
              <a:t>http://130.56.242.19/NASA/WorldWind/geoglam_wrapper_kml.html</a:t>
            </a:r>
            <a:endParaRPr lang="en-AU" sz="12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Mobile: </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http://130.56.242.19/NASA/WorldWind/</a:t>
            </a:r>
            <a:r>
              <a:rPr lang="en-AU" sz="1200" noProof="1">
                <a:solidFill>
                  <a:srgbClr val="FF00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m_</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geoglam_wrapper_kml.html</a:t>
            </a:r>
            <a:endParaRPr lang="en-AU" sz="1200" noProof="1">
              <a:solidFill>
                <a:srgbClr val="00B050"/>
              </a:solidFill>
              <a:latin typeface="Calibri" panose="020F0502020204030204" pitchFamily="34" charset="0"/>
              <a:cs typeface="Calibri" panose="020F0502020204030204" pitchFamily="34" charset="0"/>
            </a:endParaRPr>
          </a:p>
          <a:p>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Code to detect a mobile device (see below) is included in the &lt;head&gt;&lt;/head&gt; section of the desktop version. Virtually all mobiles since the stone age will be detected. This code should not be in the mobile version, or else it will go into a loop.</a:t>
            </a:r>
          </a:p>
          <a:p>
            <a:endParaRPr lang="en-AU" sz="12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&lt;script&gt;</a:t>
            </a:r>
          </a:p>
          <a:p>
            <a:pPr lvl="1"/>
            <a:r>
              <a:rPr lang="en-AU" sz="800" noProof="1">
                <a:latin typeface="Calibri" panose="020F0502020204030204" pitchFamily="34" charset="0"/>
                <a:cs typeface="Calibri" panose="020F0502020204030204" pitchFamily="34" charset="0"/>
              </a:rPr>
              <a:t>var url = document.location.href;</a:t>
            </a:r>
          </a:p>
          <a:p>
            <a:pPr lvl="1"/>
            <a:r>
              <a:rPr lang="en-AU" sz="800" noProof="1">
                <a:latin typeface="Calibri" panose="020F0502020204030204" pitchFamily="34" charset="0"/>
                <a:cs typeface="Calibri" panose="020F0502020204030204" pitchFamily="34" charset="0"/>
              </a:rPr>
              <a:t>if(url.indexOf('index.html') &gt;= 0) url = url.replace('index.html','m_geoglam_wrapper_kml.html');</a:t>
            </a:r>
          </a:p>
          <a:p>
            <a:pPr lvl="1"/>
            <a:r>
              <a:rPr lang="en-AU" sz="800" noProof="1">
                <a:latin typeface="Calibri" panose="020F0502020204030204" pitchFamily="34" charset="0"/>
                <a:cs typeface="Calibri" panose="020F0502020204030204" pitchFamily="34" charset="0"/>
              </a:rPr>
              <a:t>else url = 'm_geoglam_wrapper_kml.html';</a:t>
            </a:r>
          </a:p>
          <a:p>
            <a:pPr lvl="1"/>
            <a:r>
              <a:rPr lang="en-AU" sz="800" noProof="1">
                <a:latin typeface="Calibri" panose="020F0502020204030204" pitchFamily="34" charset="0"/>
                <a:cs typeface="Calibri" panose="020F0502020204030204" pitchFamily="34" charset="0"/>
              </a:rPr>
              <a:t>(function(a,b){if(/(android|bb\d+|meego).+mobile|avantgo|bada\/|blackberry|blazer|compal|elaine|fennec|hiptop|iemobile|ip(hone|od)|iris|kindle|lge |maemo|midp|mmp|mobile.+firefox|netfront|opera m(ob|in)i|palm( os)?|phone|p(ixi|re)\/|plucker|pocket|psp|series(4|6)0|symbian|treo|up\.(browser|link)|vodafone|wap|windows ce|xda|xiino/i.test(a)||/1207|6310|6590|3gso|4thp|50[1-6]i|770s|802s|a wa|abac|ac(er|oo|s\-)|ai(ko|rn)|al(av|ca|co)|amoi|an(ex|ny|yw)|aptu|ar(ch|go)|as(te|us)|attw|au(di|\-m|r |s )|avan|be(ck|ll|nq)|bi(lb|rd)|bl(ac|az)|br(e|v)w|bumb|bw\-(n|u)|c55\/|capi|ccwa|cdm\-|cell|chtm|cldc|cmd\-|co(mp|nd)|craw|da(it|ll|ng)|dbte|dc\-s|devi|dica|dmob|do(c|p)o|ds(12|\-d)|el(49|ai)|em(l2|ul)|er(ic|k0)|esl8|ez([4-7]0|os|wa|ze)|fetc|fly(\-|_)|g1 u|g560|gene|gf\-5|g\-mo|go(\.w|od)|gr(ad|un)|haie|hcit|hd\-(m|p|t)|hei\-|hi(pt|ta)|hp( i|ip)|hs\-c|ht(c(\-| |_|a|g|p|s|t)|tp)|hu(aw|tc)|i\-(20|go|ma)|i230|iac( |\-|\/)|ibro|idea|ig01|ikom|im1k|inno|ipaq|iris|ja(t|v)a|jbro|jemu|jigs|kddi|keji|kgt( |\/)|klon|kpt |kwc\-|kyo(c|k)|le(no|xi)|lg( g|\/(k|l|u)|50|54|\-[a-w])|libw|lynx|m1\-w|m3ga|m50\/|ma(te|ui|xo)|mc(01|21|ca)|m\-cr|me(rc|ri)|mi(o8|oa|ts)|mmef|mo(01|02|bi|de|do|t(\-| |o|v)|zz)|mt(50|p1|v )|mwbp|mywa|n10[0-2]|n20[2-3]|n30(0|2)|n50(0|2|5)|n7(0(0|1)|10)|ne((c|m)\-|on|tf|wf|wg|wt)|nok(6|i)|nzph|o2im|op(ti|wv)|oran|owg1|p800|pan(a|d|t)|pdxg|pg(13|\-([1-8]|c))|phil|pire|pl(ay|uc)|pn\-2|po(ck|rt|se)|prox|psio|pt\-g|qa\-a|qc(07|12|21|32|60|\-[2-7]|i\-)|qtek|r380|r600|raks|rim9|ro(ve|zo)|s55\/|sa(ge|ma|mm|ms|ny|va)|sc(01|h\-|oo|p\-)|sdk\/|se(c(\-|0|1)|47|mc|nd|ri)|sgh\-|shar|sie(\-|m)|sk\-0|sl(45|id)|sm(al|ar|b3|it|t5)|so(ft|ny)|sp(01|h\-|v\-|v )|sy(01|mb)|t2(18|50)|t6(00|10|18)|ta(gt|lk)|tcl\-|tdg\-|tel(i|m)|tim\-|t\-mo|to(pl|sh)|ts(70|m\-|m3|m5)|tx\-9|up(\.b|g1|si)|utst|v400|v750|veri|vi(rg|te)|vk(40|5[0-3]|\-v)|vm40|voda|vulc|vx(52|53|60|61|70|80|81|83|85|98)|w3c(\-| )|webc|whit|wi(g |nc|nw)|wmlb|wonu|x700|yas\-|your|zeto|zte\-/i.test(a.substr(0,4)))window.location=b})(navigator.userAgent||navigator.vendor||window.opera,url);</a:t>
            </a:r>
          </a:p>
          <a:p>
            <a:r>
              <a:rPr lang="en-AU" sz="800" noProof="1">
                <a:latin typeface="Calibri" panose="020F0502020204030204" pitchFamily="34" charset="0"/>
                <a:cs typeface="Calibri" panose="020F0502020204030204" pitchFamily="34" charset="0"/>
              </a:rPr>
              <a:t>&lt;/script&gt;</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02129" y="1085850"/>
            <a:ext cx="6229350" cy="738664"/>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front page, as well as results, must be modified to be mobile friendly. To be less complicated at the code level, we are using separate pages and JS for the mobile. These changes are documented below. The CGI does not require any change. </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6942292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42948" y="955223"/>
            <a:ext cx="8327571" cy="523220"/>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main changes are to remove the descriptive text and to make the form elements bigger and less cluttered. The whole page is now fully displayed on the mobile screen as the picture below.</a:t>
            </a:r>
          </a:p>
        </p:txBody>
      </p:sp>
      <p:sp>
        <p:nvSpPr>
          <p:cNvPr id="8" name="TextBox 7">
            <a:extLst>
              <a:ext uri="{FF2B5EF4-FFF2-40B4-BE49-F238E27FC236}">
                <a16:creationId xmlns:a16="http://schemas.microsoft.com/office/drawing/2014/main" id="{F3F57495-8794-4892-8018-34C37B958597}"/>
              </a:ext>
            </a:extLst>
          </p:cNvPr>
          <p:cNvSpPr txBox="1"/>
          <p:nvPr/>
        </p:nvSpPr>
        <p:spPr>
          <a:xfrm>
            <a:off x="8576585" y="2171090"/>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Top section and all descriptive text removed.</a:t>
            </a:r>
          </a:p>
        </p:txBody>
      </p:sp>
      <p:cxnSp>
        <p:nvCxnSpPr>
          <p:cNvPr id="9" name="Straight Arrow Connector 8">
            <a:extLst>
              <a:ext uri="{FF2B5EF4-FFF2-40B4-BE49-F238E27FC236}">
                <a16:creationId xmlns:a16="http://schemas.microsoft.com/office/drawing/2014/main" id="{54782C65-8337-40C2-AB42-0D767B4E13EA}"/>
              </a:ext>
            </a:extLst>
          </p:cNvPr>
          <p:cNvCxnSpPr>
            <a:cxnSpLocks/>
          </p:cNvCxnSpPr>
          <p:nvPr/>
        </p:nvCxnSpPr>
        <p:spPr>
          <a:xfrm flipH="1">
            <a:off x="8320191"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C3D7F48-2571-4404-9B93-EB12446FFE68}"/>
              </a:ext>
            </a:extLst>
          </p:cNvPr>
          <p:cNvPicPr>
            <a:picLocks noChangeAspect="1"/>
          </p:cNvPicPr>
          <p:nvPr/>
        </p:nvPicPr>
        <p:blipFill>
          <a:blip r:embed="rId3"/>
          <a:stretch>
            <a:fillRect/>
          </a:stretch>
        </p:blipFill>
        <p:spPr>
          <a:xfrm>
            <a:off x="842207" y="1824513"/>
            <a:ext cx="4786575" cy="4032747"/>
          </a:xfrm>
          <a:prstGeom prst="rect">
            <a:avLst/>
          </a:prstGeom>
          <a:ln w="3175">
            <a:solidFill>
              <a:schemeClr val="tx1"/>
            </a:solidFill>
          </a:ln>
        </p:spPr>
      </p:pic>
      <p:sp>
        <p:nvSpPr>
          <p:cNvPr id="10" name="Arrow: Notched Right 9">
            <a:extLst>
              <a:ext uri="{FF2B5EF4-FFF2-40B4-BE49-F238E27FC236}">
                <a16:creationId xmlns:a16="http://schemas.microsoft.com/office/drawing/2014/main" id="{8713260A-2D6C-4063-957E-61F139DA8B95}"/>
              </a:ext>
            </a:extLst>
          </p:cNvPr>
          <p:cNvSpPr/>
          <p:nvPr/>
        </p:nvSpPr>
        <p:spPr>
          <a:xfrm>
            <a:off x="5690507" y="3698013"/>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7648EAA7-6E96-4BE8-9DBF-379412A029B6}"/>
              </a:ext>
            </a:extLst>
          </p:cNvPr>
          <p:cNvSpPr txBox="1"/>
          <p:nvPr/>
        </p:nvSpPr>
        <p:spPr>
          <a:xfrm>
            <a:off x="834049" y="1502230"/>
            <a:ext cx="1203791"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p>
            <a:pPr algn="l"/>
            <a:r>
              <a:rPr lang="en-US" sz="1400" dirty="0">
                <a:latin typeface="Calibri" panose="020F0502020204030204" pitchFamily="34" charset="0"/>
                <a:cs typeface="Calibri" panose="020F0502020204030204" pitchFamily="34" charset="0"/>
              </a:rPr>
              <a:t>Desktop Page</a:t>
            </a:r>
            <a:endParaRPr lang="en-AU" sz="1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1FEBAD0-8335-4C5C-9A9A-D56AE5DAC5CA}"/>
              </a:ext>
            </a:extLst>
          </p:cNvPr>
          <p:cNvSpPr txBox="1"/>
          <p:nvPr/>
        </p:nvSpPr>
        <p:spPr>
          <a:xfrm>
            <a:off x="6070829" y="1502230"/>
            <a:ext cx="2248580"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Mobile (iPhone) Page</a:t>
            </a:r>
            <a:endParaRPr lang="en-AU" dirty="0"/>
          </a:p>
        </p:txBody>
      </p:sp>
      <p:sp>
        <p:nvSpPr>
          <p:cNvPr id="15" name="TextBox 14">
            <a:extLst>
              <a:ext uri="{FF2B5EF4-FFF2-40B4-BE49-F238E27FC236}">
                <a16:creationId xmlns:a16="http://schemas.microsoft.com/office/drawing/2014/main" id="{FDC3FD50-3484-45DB-BA7D-52FC1EF1BCAB}"/>
              </a:ext>
            </a:extLst>
          </p:cNvPr>
          <p:cNvSpPr txBox="1"/>
          <p:nvPr/>
        </p:nvSpPr>
        <p:spPr>
          <a:xfrm>
            <a:off x="8590193" y="2886824"/>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button to toggle World Wind view pane</a:t>
            </a:r>
          </a:p>
        </p:txBody>
      </p:sp>
      <p:cxnSp>
        <p:nvCxnSpPr>
          <p:cNvPr id="16" name="Straight Arrow Connector 15">
            <a:extLst>
              <a:ext uri="{FF2B5EF4-FFF2-40B4-BE49-F238E27FC236}">
                <a16:creationId xmlns:a16="http://schemas.microsoft.com/office/drawing/2014/main" id="{E47AC6D6-7A72-46D5-B9F9-65D9D440C639}"/>
              </a:ext>
            </a:extLst>
          </p:cNvPr>
          <p:cNvCxnSpPr>
            <a:cxnSpLocks/>
          </p:cNvCxnSpPr>
          <p:nvPr/>
        </p:nvCxnSpPr>
        <p:spPr>
          <a:xfrm flipH="1">
            <a:off x="8333799" y="3017629"/>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B18310-4F36-4E34-B0E8-0C4EB5BA3C56}"/>
              </a:ext>
            </a:extLst>
          </p:cNvPr>
          <p:cNvSpPr txBox="1"/>
          <p:nvPr/>
        </p:nvSpPr>
        <p:spPr>
          <a:xfrm>
            <a:off x="8590193" y="3246413"/>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dropdowns, input boxes and buttons</a:t>
            </a:r>
          </a:p>
        </p:txBody>
      </p:sp>
      <p:cxnSp>
        <p:nvCxnSpPr>
          <p:cNvPr id="18" name="Straight Arrow Connector 17">
            <a:extLst>
              <a:ext uri="{FF2B5EF4-FFF2-40B4-BE49-F238E27FC236}">
                <a16:creationId xmlns:a16="http://schemas.microsoft.com/office/drawing/2014/main" id="{21C9DCBF-5C9D-4B62-9677-2DCC52272D9D}"/>
              </a:ext>
            </a:extLst>
          </p:cNvPr>
          <p:cNvCxnSpPr>
            <a:cxnSpLocks/>
          </p:cNvCxnSpPr>
          <p:nvPr/>
        </p:nvCxnSpPr>
        <p:spPr>
          <a:xfrm flipH="1">
            <a:off x="8333799" y="3377218"/>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7444C73-9445-4F89-96C9-2381D08343E7}"/>
              </a:ext>
            </a:extLst>
          </p:cNvPr>
          <p:cNvSpPr txBox="1"/>
          <p:nvPr/>
        </p:nvSpPr>
        <p:spPr>
          <a:xfrm>
            <a:off x="8590193" y="3817662"/>
            <a:ext cx="2834366" cy="430887"/>
          </a:xfrm>
          <a:prstGeom prst="rect">
            <a:avLst/>
          </a:prstGeom>
          <a:noFill/>
          <a:ln w="3175">
            <a:solidFill>
              <a:schemeClr val="tx1"/>
            </a:solidFill>
          </a:ln>
        </p:spPr>
        <p:txBody>
          <a:bodyPr wrap="square" rtlCol="0">
            <a:spAutoFit/>
          </a:bodyPr>
          <a:lstStyle/>
          <a:p>
            <a:pPr algn="just"/>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Paste button removed, as drawing a bounding box will not work on mobiles.</a:t>
            </a:r>
          </a:p>
        </p:txBody>
      </p:sp>
      <p:cxnSp>
        <p:nvCxnSpPr>
          <p:cNvPr id="20" name="Straight Arrow Connector 19">
            <a:extLst>
              <a:ext uri="{FF2B5EF4-FFF2-40B4-BE49-F238E27FC236}">
                <a16:creationId xmlns:a16="http://schemas.microsoft.com/office/drawing/2014/main" id="{CBF1E573-7F0E-4A84-99C6-91E872319CD2}"/>
              </a:ext>
            </a:extLst>
          </p:cNvPr>
          <p:cNvCxnSpPr>
            <a:cxnSpLocks/>
          </p:cNvCxnSpPr>
          <p:nvPr/>
        </p:nvCxnSpPr>
        <p:spPr>
          <a:xfrm flipH="1">
            <a:off x="8333799" y="4021947"/>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3D422E-C6A6-49E5-8665-CE579DEA3C2D}"/>
              </a:ext>
            </a:extLst>
          </p:cNvPr>
          <p:cNvSpPr txBox="1"/>
          <p:nvPr/>
        </p:nvSpPr>
        <p:spPr>
          <a:xfrm>
            <a:off x="8590193" y="4914900"/>
            <a:ext cx="2834366" cy="1138773"/>
          </a:xfrm>
          <a:prstGeom prst="rect">
            <a:avLst/>
          </a:prstGeom>
          <a:noFill/>
        </p:spPr>
        <p:txBody>
          <a:bodyPr wrap="square" rtlCol="0">
            <a:spAutoFit/>
          </a:bodyPr>
          <a:lstStyle/>
          <a:p>
            <a:pPr algn="just"/>
            <a:r>
              <a:rPr lang="en-AU" sz="1000" noProof="1">
                <a:latin typeface="Calibri" panose="020F0502020204030204" pitchFamily="34" charset="0"/>
                <a:cs typeface="Calibri" panose="020F0502020204030204" pitchFamily="34" charset="0"/>
              </a:rPr>
              <a:t>See the HTML source code for more details about the above changes. The only other change is the following to use a different JS file in the mobile version.</a:t>
            </a:r>
          </a:p>
          <a:p>
            <a:pPr algn="just"/>
            <a:endParaRPr lang="en-AU" sz="1000" noProof="1">
              <a:latin typeface="Calibri" panose="020F0502020204030204" pitchFamily="34" charset="0"/>
              <a:cs typeface="Calibri" panose="020F0502020204030204" pitchFamily="34" charset="0"/>
            </a:endParaRPr>
          </a:p>
          <a:p>
            <a:pPr algn="just"/>
            <a:r>
              <a:rPr lang="en-AU" sz="800" noProof="1">
                <a:latin typeface="Calibri" panose="020F0502020204030204" pitchFamily="34" charset="0"/>
                <a:cs typeface="Calibri" panose="020F0502020204030204" pitchFamily="34" charset="0"/>
              </a:rPr>
              <a:t>&lt;script src="/NASA/WorldWind/</a:t>
            </a:r>
            <a:r>
              <a:rPr lang="en-AU" sz="800" noProof="1">
                <a:solidFill>
                  <a:srgbClr val="FF0000"/>
                </a:solidFill>
                <a:latin typeface="Calibri" panose="020F0502020204030204" pitchFamily="34" charset="0"/>
                <a:cs typeface="Calibri" panose="020F0502020204030204" pitchFamily="34" charset="0"/>
              </a:rPr>
              <a:t>m_</a:t>
            </a:r>
            <a:r>
              <a:rPr lang="en-AU" sz="800" noProof="1">
                <a:latin typeface="Calibri" panose="020F0502020204030204" pitchFamily="34" charset="0"/>
                <a:cs typeface="Calibri" panose="020F0502020204030204" pitchFamily="34" charset="0"/>
              </a:rPr>
              <a:t>nww_kml_ajax.js"&gt;&lt;/script&gt;</a:t>
            </a:r>
          </a:p>
          <a:p>
            <a:pPr algn="just"/>
            <a:endParaRPr lang="en-AU" sz="1000" noProof="1">
              <a:latin typeface="Calibri" panose="020F0502020204030204" pitchFamily="34" charset="0"/>
              <a:cs typeface="Calibri" panose="020F0502020204030204" pitchFamily="34" charset="0"/>
            </a:endParaRPr>
          </a:p>
        </p:txBody>
      </p:sp>
      <p:pic>
        <p:nvPicPr>
          <p:cNvPr id="1027" name="Picture 3" descr="3713cbf5-d1d9-44c0-83e3-61dc692750d6@ausprd01">
            <a:extLst>
              <a:ext uri="{FF2B5EF4-FFF2-40B4-BE49-F238E27FC236}">
                <a16:creationId xmlns:a16="http://schemas.microsoft.com/office/drawing/2014/main" id="{9B6246C3-9385-45BD-A042-778375CA3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993" y="1824514"/>
            <a:ext cx="2240416" cy="4032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034670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BBox Finder is a separate program that is embedded into GskyNWW. It helps to get the minX, minY, maxX, maxY values of a box drawn on the map. This value will be fetched and inserted into the wrapper for creating the GSKY and/or overlay layers.  The BBox Finder also lets you move a crosshair into position and display the GSKY layers around it.</a:t>
            </a: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Tool</a:t>
            </a: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a:t>
            </a: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922564" y="906240"/>
            <a:ext cx="7878536" cy="2031325"/>
          </a:xfrm>
          <a:prstGeom prst="rect">
            <a:avLst/>
          </a:prstGeom>
          <a:noFill/>
          <a:ln w="3175">
            <a:solidFill>
              <a:schemeClr val="tx1"/>
            </a:solidFill>
          </a:ln>
        </p:spPr>
        <p:txBody>
          <a:bodyPr wrap="square" rtlCol="0">
            <a:spAutoFit/>
          </a:bodyPr>
          <a:lstStyle/>
          <a:p>
            <a:r>
              <a:rPr lang="en-US" b="1" dirty="0">
                <a:latin typeface="Calibri" panose="020F0502020204030204" pitchFamily="34" charset="0"/>
                <a:cs typeface="Calibri" panose="020F0502020204030204" pitchFamily="34" charset="0"/>
              </a:rPr>
              <a:t>The system is composed of several parts…</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Front-end web page for input and output.</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to run the NASA WorldWind engine.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Dynamic KML (</a:t>
            </a:r>
            <a:r>
              <a:rPr lang="en-US" sz="1100" dirty="0">
                <a:latin typeface="Calibri" panose="020F0502020204030204" pitchFamily="34" charset="0"/>
                <a:cs typeface="Calibri" panose="020F0502020204030204" pitchFamily="34" charset="0"/>
              </a:rPr>
              <a:t>Keyhole Markup Language</a:t>
            </a:r>
            <a:r>
              <a:rPr lang="en-US" sz="1400" dirty="0">
                <a:latin typeface="Calibri" panose="020F0502020204030204" pitchFamily="34" charset="0"/>
                <a:cs typeface="Calibri" panose="020F0502020204030204" pitchFamily="34" charset="0"/>
              </a:rPr>
              <a:t>) to display the layers on globe.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and AJAX (</a:t>
            </a:r>
            <a:r>
              <a:rPr lang="en-US" sz="1100" dirty="0">
                <a:latin typeface="Calibri" panose="020F0502020204030204" pitchFamily="34" charset="0"/>
                <a:cs typeface="Calibri" panose="020F0502020204030204" pitchFamily="34" charset="0"/>
              </a:rPr>
              <a:t>Asynchronous JavaScript And XML</a:t>
            </a:r>
            <a:r>
              <a:rPr lang="en-US" sz="1400" dirty="0">
                <a:latin typeface="Calibri" panose="020F0502020204030204" pitchFamily="34" charset="0"/>
                <a:cs typeface="Calibri" panose="020F0502020204030204" pitchFamily="34" charset="0"/>
              </a:rPr>
              <a:t>) for web interactivity.</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CGI (</a:t>
            </a:r>
            <a:r>
              <a:rPr lang="en-US" sz="1100" dirty="0">
                <a:latin typeface="Calibri" panose="020F0502020204030204" pitchFamily="34" charset="0"/>
                <a:cs typeface="Calibri" panose="020F0502020204030204" pitchFamily="34" charset="0"/>
              </a:rPr>
              <a:t>Common Gateway Interface</a:t>
            </a:r>
            <a:r>
              <a:rPr lang="en-US" sz="1400" dirty="0">
                <a:latin typeface="Calibri" panose="020F0502020204030204" pitchFamily="34" charset="0"/>
                <a:cs typeface="Calibri" panose="020F0502020204030204" pitchFamily="34" charset="0"/>
              </a:rPr>
              <a:t>) to retrieve data and create the KML.</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Interactive World Map to get the bounding box coordinates for selected regions.</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All components reside on the local server, with external dependency for the WorldWind engine and OpenStreetMap data.</a:t>
            </a:r>
          </a:p>
        </p:txBody>
      </p:sp>
      <p:sp>
        <p:nvSpPr>
          <p:cNvPr id="3" name="TextBox 2">
            <a:extLst>
              <a:ext uri="{FF2B5EF4-FFF2-40B4-BE49-F238E27FC236}">
                <a16:creationId xmlns:a16="http://schemas.microsoft.com/office/drawing/2014/main" id="{8105CB6D-E344-4612-8977-9690F5DA112B}"/>
              </a:ext>
            </a:extLst>
          </p:cNvPr>
          <p:cNvSpPr txBox="1"/>
          <p:nvPr/>
        </p:nvSpPr>
        <p:spPr>
          <a:xfrm>
            <a:off x="987879" y="2990422"/>
            <a:ext cx="10099221" cy="3247043"/>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the name of the main JS file.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system. The directory, ‘</a:t>
            </a:r>
            <a:r>
              <a:rPr lang="en-AU" sz="800" noProof="1"/>
              <a:t>data/nww’,</a:t>
            </a:r>
            <a:r>
              <a:rPr lang="en-AU" sz="800" noProof="1">
                <a:latin typeface="Calibri" panose="020F0502020204030204" pitchFamily="34" charset="0"/>
                <a:cs typeface="Calibri" panose="020F0502020204030204" pitchFamily="34" charset="0"/>
              </a:rPr>
              <a:t> must be writeable to ‘apache’.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FC46E9-057E-4CB0-AE69-A77D050C4CEE}"/>
              </a:ext>
            </a:extLst>
          </p:cNvPr>
          <p:cNvSpPr txBox="1"/>
          <p:nvPr/>
        </p:nvSpPr>
        <p:spPr>
          <a:xfrm>
            <a:off x="1861455" y="5969682"/>
            <a:ext cx="7471751" cy="276999"/>
          </a:xfrm>
          <a:prstGeom prst="rect">
            <a:avLst/>
          </a:prstGeom>
          <a:noFill/>
        </p:spPr>
        <p:txBody>
          <a:bodyPr wrap="square" rtlCol="0">
            <a:spAutoFit/>
          </a:bodyPr>
          <a:lstStyle/>
          <a:p>
            <a:pPr algn="r"/>
            <a:r>
              <a:rPr lang="en-US"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NOTE: You must be connected to the NCI through VPN. See the next slide for instructions to setup VPN on mobiles.</a:t>
            </a:r>
            <a:endParaRPr lang="en-AU"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6A90003-6327-4010-B3EE-E4F0AAE5371B}"/>
              </a:ext>
            </a:extLst>
          </p:cNvPr>
          <p:cNvSpPr txBox="1"/>
          <p:nvPr/>
        </p:nvSpPr>
        <p:spPr>
          <a:xfrm>
            <a:off x="11931" y="5977536"/>
            <a:ext cx="1931170" cy="276999"/>
          </a:xfrm>
          <a:prstGeom prst="rect">
            <a:avLst/>
          </a:prstGeom>
          <a:noFill/>
        </p:spPr>
        <p:txBody>
          <a:bodyPr wrap="square" rtlCol="0">
            <a:spAutoFit/>
          </a:bodyPr>
          <a:lstStyle/>
          <a:p>
            <a:r>
              <a:rPr lang="en-US"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Next: Usage on Mobiles</a:t>
            </a:r>
            <a:endParaRPr lang="en-AU"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317C66-B6BA-4187-9A50-9F56504BF2D4}"/>
              </a:ext>
            </a:extLst>
          </p:cNvPr>
          <p:cNvSpPr/>
          <p:nvPr/>
        </p:nvSpPr>
        <p:spPr>
          <a:xfrm>
            <a:off x="3681876" y="941082"/>
            <a:ext cx="2215735" cy="646331"/>
          </a:xfrm>
          <a:prstGeom prst="rect">
            <a:avLst/>
          </a:prstGeom>
          <a:noFill/>
        </p:spPr>
        <p:txBody>
          <a:bodyPr wrap="none" lIns="91440" tIns="45720" rIns="91440" bIns="45720">
            <a:spAutoFit/>
          </a:bodyPr>
          <a:lstStyle/>
          <a:p>
            <a:pPr algn="ctr"/>
            <a:r>
              <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This section describes the use of GSKY-NWW on mobiles. The VPN must be installed and connected to the NCI network.</a:t>
            </a:r>
            <a:endParaRPr lang="en-AU" sz="1100" dirty="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627BE02-E9FA-4432-B648-BD2D86BDBF02}"/>
              </a:ext>
            </a:extLst>
          </p:cNvPr>
          <p:cNvSpPr txBox="1"/>
          <p:nvPr/>
        </p:nvSpPr>
        <p:spPr>
          <a:xfrm>
            <a:off x="620486" y="941082"/>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4AD536CB-7442-461A-A647-3F6CFF2B2200}"/>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Version</a:t>
            </a:r>
          </a:p>
        </p:txBody>
      </p:sp>
      <p:sp>
        <p:nvSpPr>
          <p:cNvPr id="25" name="TextBox 24">
            <a:extLst>
              <a:ext uri="{FF2B5EF4-FFF2-40B4-BE49-F238E27FC236}">
                <a16:creationId xmlns:a16="http://schemas.microsoft.com/office/drawing/2014/main" id="{22C071E2-EBCE-4E9B-8AD1-CE6B66CE0436}"/>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Tree>
    <p:custDataLst>
      <p:tags r:id="rId1"/>
    </p:custDataLst>
    <p:extLst>
      <p:ext uri="{BB962C8B-B14F-4D97-AF65-F5344CB8AC3E}">
        <p14:creationId xmlns:p14="http://schemas.microsoft.com/office/powerpoint/2010/main" val="19944543"/>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46160076-9889-403e-9dcc-83d68e2ce011@ausprd01">
            <a:extLst>
              <a:ext uri="{FF2B5EF4-FFF2-40B4-BE49-F238E27FC236}">
                <a16:creationId xmlns:a16="http://schemas.microsoft.com/office/drawing/2014/main" id="{9E9AE65E-9C01-4918-8B66-B7DF1DBD1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63"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
        <p:nvSpPr>
          <p:cNvPr id="10" name="Arrow: Notched Right 9">
            <a:extLst>
              <a:ext uri="{FF2B5EF4-FFF2-40B4-BE49-F238E27FC236}">
                <a16:creationId xmlns:a16="http://schemas.microsoft.com/office/drawing/2014/main" id="{8713260A-2D6C-4063-957E-61F139DA8B95}"/>
              </a:ext>
            </a:extLst>
          </p:cNvPr>
          <p:cNvSpPr/>
          <p:nvPr/>
        </p:nvSpPr>
        <p:spPr>
          <a:xfrm>
            <a:off x="3020786"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Notched Right 20">
            <a:extLst>
              <a:ext uri="{FF2B5EF4-FFF2-40B4-BE49-F238E27FC236}">
                <a16:creationId xmlns:a16="http://schemas.microsoft.com/office/drawing/2014/main" id="{D8560DE0-BDF3-478D-AF7A-164E2F6B1E59}"/>
              </a:ext>
            </a:extLst>
          </p:cNvPr>
          <p:cNvSpPr/>
          <p:nvPr/>
        </p:nvSpPr>
        <p:spPr>
          <a:xfrm>
            <a:off x="8422128"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2" name="Picture 4" descr="f1fd7033-c8d2-4edd-aea3-f29e38f73d88@ausprd01">
            <a:extLst>
              <a:ext uri="{FF2B5EF4-FFF2-40B4-BE49-F238E27FC236}">
                <a16:creationId xmlns:a16="http://schemas.microsoft.com/office/drawing/2014/main" id="{57A500C5-EE03-472F-A60D-7EA828ED6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58" y="1824514"/>
            <a:ext cx="2240416" cy="40327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Arrow: Notched Right 21">
            <a:extLst>
              <a:ext uri="{FF2B5EF4-FFF2-40B4-BE49-F238E27FC236}">
                <a16:creationId xmlns:a16="http://schemas.microsoft.com/office/drawing/2014/main" id="{9C67901D-20DD-4D19-BDD2-2F218791C54B}"/>
              </a:ext>
            </a:extLst>
          </p:cNvPr>
          <p:cNvSpPr/>
          <p:nvPr/>
        </p:nvSpPr>
        <p:spPr>
          <a:xfrm>
            <a:off x="5731317"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79D160C-DFCE-4E6F-BD7A-74F555BCC2C3}"/>
              </a:ext>
            </a:extLst>
          </p:cNvPr>
          <p:cNvSpPr/>
          <p:nvPr/>
        </p:nvSpPr>
        <p:spPr>
          <a:xfrm>
            <a:off x="8980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2B859B84-E28F-4EDC-844C-203FBFB9190B}"/>
              </a:ext>
            </a:extLst>
          </p:cNvPr>
          <p:cNvSpPr/>
          <p:nvPr/>
        </p:nvSpPr>
        <p:spPr>
          <a:xfrm>
            <a:off x="10504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93B9E902-8881-4C38-83F5-3A8D157ABA16}"/>
              </a:ext>
            </a:extLst>
          </p:cNvPr>
          <p:cNvSpPr/>
          <p:nvPr/>
        </p:nvSpPr>
        <p:spPr>
          <a:xfrm>
            <a:off x="1619247"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C11CD458-8A31-44E7-885F-AA79B2FBE534}"/>
              </a:ext>
            </a:extLst>
          </p:cNvPr>
          <p:cNvSpPr/>
          <p:nvPr/>
        </p:nvSpPr>
        <p:spPr>
          <a:xfrm>
            <a:off x="2096860"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8776392B-2A64-4026-913E-15B843ADDE8E}"/>
              </a:ext>
            </a:extLst>
          </p:cNvPr>
          <p:cNvSpPr txBox="1"/>
          <p:nvPr/>
        </p:nvSpPr>
        <p:spPr>
          <a:xfrm>
            <a:off x="620486" y="826786"/>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Oval 31">
            <a:extLst>
              <a:ext uri="{FF2B5EF4-FFF2-40B4-BE49-F238E27FC236}">
                <a16:creationId xmlns:a16="http://schemas.microsoft.com/office/drawing/2014/main" id="{F02B9E18-37C9-45D5-940E-BA2E4A687A26}"/>
              </a:ext>
            </a:extLst>
          </p:cNvPr>
          <p:cNvSpPr/>
          <p:nvPr/>
        </p:nvSpPr>
        <p:spPr>
          <a:xfrm>
            <a:off x="4464499"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4F9525CC-2984-4954-83C5-6D024E6B604F}"/>
              </a:ext>
            </a:extLst>
          </p:cNvPr>
          <p:cNvSpPr/>
          <p:nvPr/>
        </p:nvSpPr>
        <p:spPr>
          <a:xfrm>
            <a:off x="49227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AB14F1C7-A49C-491A-B086-EB4E95A87B56}"/>
              </a:ext>
            </a:extLst>
          </p:cNvPr>
          <p:cNvSpPr/>
          <p:nvPr/>
        </p:nvSpPr>
        <p:spPr>
          <a:xfrm>
            <a:off x="51513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BA7328B-A9EF-4725-8782-E843029B7ECF}"/>
              </a:ext>
            </a:extLst>
          </p:cNvPr>
          <p:cNvSpPr/>
          <p:nvPr/>
        </p:nvSpPr>
        <p:spPr>
          <a:xfrm>
            <a:off x="6578768"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A7135167-ABC6-4424-A365-F08F083376F4}"/>
              </a:ext>
            </a:extLst>
          </p:cNvPr>
          <p:cNvSpPr txBox="1"/>
          <p:nvPr/>
        </p:nvSpPr>
        <p:spPr>
          <a:xfrm>
            <a:off x="723214" y="1110337"/>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Choose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A key/value for overlay (optional)</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Bbox finder</a:t>
            </a:r>
            <a:endParaRPr lang="en-AU" sz="1000" dirty="0">
              <a:latin typeface="Calibri" panose="020F0502020204030204" pitchFamily="34" charset="0"/>
              <a:cs typeface="Calibri" panose="020F0502020204030204" pitchFamily="34" charset="0"/>
            </a:endParaRPr>
          </a:p>
        </p:txBody>
      </p:sp>
      <p:pic>
        <p:nvPicPr>
          <p:cNvPr id="2054" name="Picture 6" descr="03bb8e55-16e7-4401-9906-96dbd7936b39@ausprd01">
            <a:extLst>
              <a:ext uri="{FF2B5EF4-FFF2-40B4-BE49-F238E27FC236}">
                <a16:creationId xmlns:a16="http://schemas.microsoft.com/office/drawing/2014/main" id="{C0098BC5-8668-414E-8B41-D3A891A22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2190" y="1824513"/>
            <a:ext cx="2240415" cy="403274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294D9379-01B8-4506-BC29-747716D1EFE2}"/>
              </a:ext>
            </a:extLst>
          </p:cNvPr>
          <p:cNvSpPr/>
          <p:nvPr/>
        </p:nvSpPr>
        <p:spPr>
          <a:xfrm>
            <a:off x="900893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5" name="Picture 7" descr="fff86f04-16c4-4e77-b51d-e767fcf87fd6@ausprd01">
            <a:extLst>
              <a:ext uri="{FF2B5EF4-FFF2-40B4-BE49-F238E27FC236}">
                <a16:creationId xmlns:a16="http://schemas.microsoft.com/office/drawing/2014/main" id="{C00FFC1A-CB9E-4098-A741-9EB4B951B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0">
            <a:extLst>
              <a:ext uri="{FF2B5EF4-FFF2-40B4-BE49-F238E27FC236}">
                <a16:creationId xmlns:a16="http://schemas.microsoft.com/office/drawing/2014/main" id="{A53D94F7-99AD-4DF0-97F4-BE4110FEDAE5}"/>
              </a:ext>
            </a:extLst>
          </p:cNvPr>
          <p:cNvSpPr/>
          <p:nvPr/>
        </p:nvSpPr>
        <p:spPr>
          <a:xfrm>
            <a:off x="9045917" y="1170465"/>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6" name="Picture 8" descr="e98da7db-d546-4edb-b56b-8b3cce5c9ce0@ausprd01">
            <a:extLst>
              <a:ext uri="{FF2B5EF4-FFF2-40B4-BE49-F238E27FC236}">
                <a16:creationId xmlns:a16="http://schemas.microsoft.com/office/drawing/2014/main" id="{A758EF33-E8EC-4557-AD2C-1BE3D2329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41">
            <a:extLst>
              <a:ext uri="{FF2B5EF4-FFF2-40B4-BE49-F238E27FC236}">
                <a16:creationId xmlns:a16="http://schemas.microsoft.com/office/drawing/2014/main" id="{8502184A-2985-4865-A3F2-7C13C9469EEB}"/>
              </a:ext>
            </a:extLst>
          </p:cNvPr>
          <p:cNvSpPr/>
          <p:nvPr/>
        </p:nvSpPr>
        <p:spPr>
          <a:xfrm>
            <a:off x="10562308" y="1121913"/>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7" name="Picture 9" descr="7b47dfa4-f21a-476e-ab41-67cefdd52931@ausprd01">
            <a:extLst>
              <a:ext uri="{FF2B5EF4-FFF2-40B4-BE49-F238E27FC236}">
                <a16:creationId xmlns:a16="http://schemas.microsoft.com/office/drawing/2014/main" id="{04F98BCC-0DB8-4171-A274-97536FD949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2190" y="1824513"/>
            <a:ext cx="2235666" cy="40327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074833B-B6CF-4F74-96FE-03F31A6A8973}"/>
              </a:ext>
            </a:extLst>
          </p:cNvPr>
          <p:cNvSpPr txBox="1"/>
          <p:nvPr/>
        </p:nvSpPr>
        <p:spPr>
          <a:xfrm>
            <a:off x="3434434"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Position the crosshair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Select the number of tiles</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crosshair icon</a:t>
            </a:r>
          </a:p>
        </p:txBody>
      </p:sp>
      <p:sp>
        <p:nvSpPr>
          <p:cNvPr id="35" name="TextBox 34">
            <a:extLst>
              <a:ext uri="{FF2B5EF4-FFF2-40B4-BE49-F238E27FC236}">
                <a16:creationId xmlns:a16="http://schemas.microsoft.com/office/drawing/2014/main" id="{1EFAE040-F7C6-46CB-93BE-63442B3C7DBB}"/>
              </a:ext>
            </a:extLst>
          </p:cNvPr>
          <p:cNvSpPr txBox="1"/>
          <p:nvPr/>
        </p:nvSpPr>
        <p:spPr>
          <a:xfrm>
            <a:off x="613551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layer link</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or the Overlay link</a:t>
            </a:r>
          </a:p>
          <a:p>
            <a:pPr algn="l"/>
            <a:endParaRPr lang="en-US" sz="10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0586F4-A0CF-4764-A3CC-CCB60BB25BC5}"/>
              </a:ext>
            </a:extLst>
          </p:cNvPr>
          <p:cNvSpPr txBox="1"/>
          <p:nvPr/>
        </p:nvSpPr>
        <p:spPr>
          <a:xfrm>
            <a:off x="882693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Overlay</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Close the World Wind pane</a:t>
            </a:r>
          </a:p>
        </p:txBody>
      </p:sp>
      <p:pic>
        <p:nvPicPr>
          <p:cNvPr id="3074" name="Picture 2" descr="54c379a8-254b-44e7-ac3c-5ccc2eb131f6@ausprd01">
            <a:extLst>
              <a:ext uri="{FF2B5EF4-FFF2-40B4-BE49-F238E27FC236}">
                <a16:creationId xmlns:a16="http://schemas.microsoft.com/office/drawing/2014/main" id="{2E3C3341-C23C-475E-A59D-F282D5B148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5517"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5054396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2.96296E-6 L 4.58333E-6 0.31111 " pathEditMode="relative" rAng="0" ptsTypes="AA">
                                      <p:cBhvr>
                                        <p:cTn id="6" dur="2000" fill="hold"/>
                                        <p:tgtEl>
                                          <p:spTgt spid="25"/>
                                        </p:tgtEl>
                                        <p:attrNameLst>
                                          <p:attrName>ppt_x</p:attrName>
                                          <p:attrName>ppt_y</p:attrName>
                                        </p:attrNameLst>
                                      </p:cBhvr>
                                      <p:rCtr x="0" y="155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58333E-6 2.96296E-6 L 4.58333E-6 0.49328 " pathEditMode="relative" rAng="0" ptsTypes="AA">
                                      <p:cBhvr>
                                        <p:cTn id="10" dur="2000" fill="hold"/>
                                        <p:tgtEl>
                                          <p:spTgt spid="27"/>
                                        </p:tgtEl>
                                        <p:attrNameLst>
                                          <p:attrName>ppt_x</p:attrName>
                                          <p:attrName>ppt_y</p:attrName>
                                        </p:attrNameLst>
                                      </p:cBhvr>
                                      <p:rCtr x="0" y="2465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 2.96296E-6 L 0 0.49328 " pathEditMode="relative" rAng="0" ptsTypes="AA">
                                      <p:cBhvr>
                                        <p:cTn id="14" dur="2000" fill="hold"/>
                                        <p:tgtEl>
                                          <p:spTgt spid="28"/>
                                        </p:tgtEl>
                                        <p:attrNameLst>
                                          <p:attrName>ppt_x</p:attrName>
                                          <p:attrName>ppt_y</p:attrName>
                                        </p:attrNameLst>
                                      </p:cBhvr>
                                      <p:rCtr x="0" y="2465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0833E-6 2.96296E-6 L -2.70833E-6 0.41597 " pathEditMode="relative" rAng="0" ptsTypes="AA">
                                      <p:cBhvr>
                                        <p:cTn id="18" dur="2000" fill="hold"/>
                                        <p:tgtEl>
                                          <p:spTgt spid="29"/>
                                        </p:tgtEl>
                                        <p:attrNameLst>
                                          <p:attrName>ppt_x</p:attrName>
                                          <p:attrName>ppt_y</p:attrName>
                                        </p:attrNameLst>
                                      </p:cBhvr>
                                      <p:rCtr x="0" y="207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3.33333E-6 2.96296E-6 L -3.33333E-6 0.59213 " pathEditMode="relative" rAng="0" ptsTypes="AA">
                                      <p:cBhvr>
                                        <p:cTn id="22" dur="2000" fill="hold"/>
                                        <p:tgtEl>
                                          <p:spTgt spid="32"/>
                                        </p:tgtEl>
                                        <p:attrNameLst>
                                          <p:attrName>ppt_x</p:attrName>
                                          <p:attrName>ppt_y</p:attrName>
                                        </p:attrNameLst>
                                      </p:cBhvr>
                                      <p:rCtr x="0" y="2960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3.54167E-6 4.44444E-6 L -3.54167E-6 0.14745 " pathEditMode="relative" rAng="0" ptsTypes="AA">
                                      <p:cBhvr>
                                        <p:cTn id="26" dur="2000" fill="hold"/>
                                        <p:tgtEl>
                                          <p:spTgt spid="33"/>
                                        </p:tgtEl>
                                        <p:attrNameLst>
                                          <p:attrName>ppt_x</p:attrName>
                                          <p:attrName>ppt_y</p:attrName>
                                        </p:attrNameLst>
                                      </p:cBhvr>
                                      <p:rCtr x="0" y="736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3.54167E-6 4.44444E-6 L -3.54167E-6 0.14745 " pathEditMode="relative" rAng="0" ptsTypes="AA">
                                      <p:cBhvr>
                                        <p:cTn id="30" dur="2000" fill="hold"/>
                                        <p:tgtEl>
                                          <p:spTgt spid="34"/>
                                        </p:tgtEl>
                                        <p:attrNameLst>
                                          <p:attrName>ppt_x</p:attrName>
                                          <p:attrName>ppt_y</p:attrName>
                                        </p:attrNameLst>
                                      </p:cBhvr>
                                      <p:rCtr x="0" y="736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8.33333E-7 4.44444E-6 L -8.33333E-7 0.32569 " pathEditMode="relative" rAng="0" ptsTypes="AA">
                                      <p:cBhvr>
                                        <p:cTn id="34" dur="2000" fill="hold"/>
                                        <p:tgtEl>
                                          <p:spTgt spid="36"/>
                                        </p:tgtEl>
                                        <p:attrNameLst>
                                          <p:attrName>ppt_x</p:attrName>
                                          <p:attrName>ppt_y</p:attrName>
                                        </p:attrNameLst>
                                      </p:cBhvr>
                                      <p:rCtr x="0" y="16273"/>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2.08333E-7 4.44444E-6 L 2.08333E-7 0.32569 " pathEditMode="relative" rAng="0" ptsTypes="AA">
                                      <p:cBhvr>
                                        <p:cTn id="38" dur="2000" fill="hold"/>
                                        <p:tgtEl>
                                          <p:spTgt spid="40"/>
                                        </p:tgtEl>
                                        <p:attrNameLst>
                                          <p:attrName>ppt_x</p:attrName>
                                          <p:attrName>ppt_y</p:attrName>
                                        </p:attrNameLst>
                                      </p:cBhvr>
                                      <p:rCtr x="0" y="16273"/>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animEffect transition="in" filter="fade">
                                      <p:cBhvr>
                                        <p:cTn id="43" dur="500"/>
                                        <p:tgtEl>
                                          <p:spTgt spid="205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0.00325 4.81481E-6 L -0.00325 0.3412 " pathEditMode="relative" rAng="0" ptsTypes="AA">
                                      <p:cBhvr>
                                        <p:cTn id="47" dur="2000" fill="hold"/>
                                        <p:tgtEl>
                                          <p:spTgt spid="41"/>
                                        </p:tgtEl>
                                        <p:attrNameLst>
                                          <p:attrName>ppt_x</p:attrName>
                                          <p:attrName>ppt_y</p:attrName>
                                        </p:attrNameLst>
                                      </p:cBhvr>
                                      <p:rCtr x="0" y="1706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6"/>
                                        </p:tgtEl>
                                        <p:attrNameLst>
                                          <p:attrName>style.visibility</p:attrName>
                                        </p:attrNameLst>
                                      </p:cBhvr>
                                      <p:to>
                                        <p:strVal val="visible"/>
                                      </p:to>
                                    </p:set>
                                    <p:animEffect transition="in" filter="fade">
                                      <p:cBhvr>
                                        <p:cTn id="52" dur="500"/>
                                        <p:tgtEl>
                                          <p:spTgt spid="205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0.00325 -7.40741E-7 L -0.00325 0.27315 " pathEditMode="relative" rAng="0" ptsTypes="AA">
                                      <p:cBhvr>
                                        <p:cTn id="56" dur="2000" fill="hold"/>
                                        <p:tgtEl>
                                          <p:spTgt spid="42"/>
                                        </p:tgtEl>
                                        <p:attrNameLst>
                                          <p:attrName>ppt_x</p:attrName>
                                          <p:attrName>ppt_y</p:attrName>
                                        </p:attrNameLst>
                                      </p:cBhvr>
                                      <p:rCtr x="0" y="13657"/>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2" grpId="0" animBg="1"/>
      <p:bldP spid="33" grpId="0" animBg="1"/>
      <p:bldP spid="34" grpId="0" animBg="1"/>
      <p:bldP spid="36" grpId="0" animBg="1"/>
      <p:bldP spid="40" grpId="0" animBg="1"/>
      <p:bldP spid="41" grpId="0"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3" name="Rectangle 2">
            <a:extLst>
              <a:ext uri="{FF2B5EF4-FFF2-40B4-BE49-F238E27FC236}">
                <a16:creationId xmlns:a16="http://schemas.microsoft.com/office/drawing/2014/main" id="{5D08CB2B-4F30-44A5-BDD8-6699D2B7E6AA}"/>
              </a:ext>
            </a:extLst>
          </p:cNvPr>
          <p:cNvSpPr/>
          <p:nvPr/>
        </p:nvSpPr>
        <p:spPr>
          <a:xfrm>
            <a:off x="512308" y="967085"/>
            <a:ext cx="283981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sp>
        <p:nvSpPr>
          <p:cNvPr id="4" name="TextBox 3">
            <a:extLst>
              <a:ext uri="{FF2B5EF4-FFF2-40B4-BE49-F238E27FC236}">
                <a16:creationId xmlns:a16="http://schemas.microsoft.com/office/drawing/2014/main" id="{B9248DC2-1BD4-401E-9760-BDD559A90537}"/>
              </a:ext>
            </a:extLst>
          </p:cNvPr>
          <p:cNvSpPr txBox="1"/>
          <p:nvPr/>
        </p:nvSpPr>
        <p:spPr>
          <a:xfrm>
            <a:off x="734786" y="2032907"/>
            <a:ext cx="5984421" cy="769441"/>
          </a:xfrm>
          <a:prstGeom prst="rect">
            <a:avLst/>
          </a:prstGeom>
          <a:noFill/>
        </p:spPr>
        <p:txBody>
          <a:bodyPr wrap="square" rtlCol="0">
            <a:spAutoFit/>
          </a:bodyPr>
          <a:lstStyle/>
          <a:p>
            <a:pPr marL="171450" indent="-1714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In this tutorial we will explore the use of NASA World Wind…</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display GEOGLAM data through GSKY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overlay the data with terrain features </a:t>
            </a:r>
            <a:endParaRPr lang="en-AU" sz="1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34FD8DAD-857B-4B89-B756-F0C2FDBBAE04}"/>
              </a:ext>
            </a:extLst>
          </p:cNvPr>
          <p:cNvSpPr/>
          <p:nvPr/>
        </p:nvSpPr>
        <p:spPr>
          <a:xfrm>
            <a:off x="512308" y="3128624"/>
            <a:ext cx="379963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Requirements</a:t>
            </a:r>
          </a:p>
        </p:txBody>
      </p:sp>
      <p:sp>
        <p:nvSpPr>
          <p:cNvPr id="5" name="TextBox 4">
            <a:extLst>
              <a:ext uri="{FF2B5EF4-FFF2-40B4-BE49-F238E27FC236}">
                <a16:creationId xmlns:a16="http://schemas.microsoft.com/office/drawing/2014/main" id="{9BCB8DDB-3DB1-4D42-90CA-BE7A9E636039}"/>
              </a:ext>
            </a:extLst>
          </p:cNvPr>
          <p:cNvSpPr txBox="1"/>
          <p:nvPr/>
        </p:nvSpPr>
        <p:spPr>
          <a:xfrm>
            <a:off x="734786" y="4051954"/>
            <a:ext cx="7674428" cy="138499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600">
                <a:latin typeface="Calibri" panose="020F0502020204030204" pitchFamily="34" charset="0"/>
                <a:cs typeface="Calibri" panose="020F0502020204030204" pitchFamily="34" charset="0"/>
              </a:defRPr>
            </a:lvl1pPr>
            <a:lvl2pPr marL="628650" lvl="1" indent="-171450">
              <a:buFont typeface="Arial" panose="020B0604020202020204" pitchFamily="34" charset="0"/>
              <a:buChar char="•"/>
              <a:defRPr sz="1400">
                <a:latin typeface="Calibri" panose="020F0502020204030204" pitchFamily="34" charset="0"/>
                <a:cs typeface="Calibri" panose="020F0502020204030204" pitchFamily="34" charset="0"/>
              </a:defRPr>
            </a:lvl2pPr>
          </a:lstStyle>
          <a:p>
            <a:r>
              <a:rPr lang="en-US" dirty="0"/>
              <a:t>Desktop (Mac or Windows) or Laptop with at least 8GB RAM</a:t>
            </a:r>
          </a:p>
          <a:p>
            <a:pPr lvl="1"/>
            <a:r>
              <a:rPr lang="en-US" sz="1200" dirty="0"/>
              <a:t>Mobile version is coming, but is not yet ready!</a:t>
            </a:r>
          </a:p>
          <a:p>
            <a:r>
              <a:rPr lang="en-US" dirty="0"/>
              <a:t>Chrome web browser</a:t>
            </a:r>
          </a:p>
          <a:p>
            <a:pPr lvl="1"/>
            <a:r>
              <a:rPr lang="en-US" sz="1200" dirty="0"/>
              <a:t>Does not work on Internet Explorer. Can someone try it on Safari and/or Firefox? </a:t>
            </a:r>
          </a:p>
          <a:p>
            <a:r>
              <a:rPr lang="en-US" dirty="0"/>
              <a:t>VPN or Ethernet connection to the NCI Network</a:t>
            </a:r>
          </a:p>
          <a:p>
            <a:pPr lvl="1"/>
            <a:r>
              <a:rPr lang="en-US" sz="1200" dirty="0"/>
              <a:t>This restriction will be removed by placing the system on production server later on</a:t>
            </a:r>
            <a:endParaRPr lang="en-AU" sz="1200" dirty="0"/>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733401" y="1065056"/>
            <a:ext cx="153221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Start</a:t>
            </a:r>
          </a:p>
        </p:txBody>
      </p:sp>
      <p:sp>
        <p:nvSpPr>
          <p:cNvPr id="3" name="TextBox 2">
            <a:extLst>
              <a:ext uri="{FF2B5EF4-FFF2-40B4-BE49-F238E27FC236}">
                <a16:creationId xmlns:a16="http://schemas.microsoft.com/office/drawing/2014/main" id="{1D98CEB1-90E9-4F11-A7E0-5AFC242EE862}"/>
              </a:ext>
            </a:extLst>
          </p:cNvPr>
          <p:cNvSpPr txBox="1"/>
          <p:nvPr/>
        </p:nvSpPr>
        <p:spPr>
          <a:xfrm>
            <a:off x="1499508" y="1988386"/>
            <a:ext cx="5448299"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Bring up the URL below on a Chrome browser.</a:t>
            </a:r>
          </a:p>
          <a:p>
            <a:pPr marL="628650" lvl="1" indent="-171450">
              <a:buFont typeface="Arial" panose="020B0604020202020204" pitchFamily="34" charset="0"/>
              <a:buChar char="•"/>
            </a:pPr>
            <a:r>
              <a:rPr lang="en-AU" sz="1200" dirty="0">
                <a:latin typeface="Calibri" panose="020F0502020204030204" pitchFamily="34" charset="0"/>
                <a:cs typeface="Calibri" panose="020F0502020204030204" pitchFamily="34" charset="0"/>
                <a:hlinkClick r:id="rId3"/>
              </a:rPr>
              <a:t>http://130.56.242.19/NASA/WorldWind/geoglam_wrapper_kml.html</a:t>
            </a:r>
            <a:endParaRPr lang="en-AU" sz="1200"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page will show, among other things, the control form on right.</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Firstly,</a:t>
            </a:r>
            <a:r>
              <a:rPr lang="en-AU" sz="1400" dirty="0">
                <a:latin typeface="Calibri" panose="020F0502020204030204" pitchFamily="34" charset="0"/>
                <a:cs typeface="Calibri" panose="020F0502020204030204" pitchFamily="34" charset="0"/>
              </a:rPr>
              <a:t> run it as default…</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Do not change any setting.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window with a 3D image of Earth appears.</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What you see is the GEOGLAM layer over Lake Eyre region.</a:t>
            </a:r>
            <a:endParaRPr lang="en-AU"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4"/>
          <a:stretch>
            <a:fillRect/>
          </a:stretch>
        </p:blipFill>
        <p:spPr>
          <a:xfrm>
            <a:off x="7399766" y="2468092"/>
            <a:ext cx="2790501" cy="1921816"/>
          </a:xfrm>
          <a:prstGeom prst="rect">
            <a:avLst/>
          </a:prstGeom>
          <a:ln w="3175">
            <a:solidFill>
              <a:schemeClr val="tx1"/>
            </a:solidFill>
          </a:ln>
        </p:spPr>
      </p:pic>
      <p:cxnSp>
        <p:nvCxnSpPr>
          <p:cNvPr id="6" name="Straight Arrow Connector 5">
            <a:extLst>
              <a:ext uri="{FF2B5EF4-FFF2-40B4-BE49-F238E27FC236}">
                <a16:creationId xmlns:a16="http://schemas.microsoft.com/office/drawing/2014/main" id="{22BAB43B-F4C6-41E5-BC3E-8595648E40AE}"/>
              </a:ext>
            </a:extLst>
          </p:cNvPr>
          <p:cNvCxnSpPr/>
          <p:nvPr/>
        </p:nvCxnSpPr>
        <p:spPr>
          <a:xfrm>
            <a:off x="3265714" y="3339193"/>
            <a:ext cx="4776107" cy="93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5"/>
          <a:stretch>
            <a:fillRect/>
          </a:stretch>
        </p:blipFill>
        <p:spPr>
          <a:xfrm>
            <a:off x="1499508" y="4234449"/>
            <a:ext cx="2559540" cy="1723550"/>
          </a:xfrm>
          <a:prstGeom prst="rect">
            <a:avLst/>
          </a:prstGeom>
        </p:spPr>
      </p:pic>
      <p:cxnSp>
        <p:nvCxnSpPr>
          <p:cNvPr id="10" name="Straight Arrow Connector 9">
            <a:extLst>
              <a:ext uri="{FF2B5EF4-FFF2-40B4-BE49-F238E27FC236}">
                <a16:creationId xmlns:a16="http://schemas.microsoft.com/office/drawing/2014/main" id="{13B8F3E2-E68D-41E9-BC49-0ED38E8773CF}"/>
              </a:ext>
            </a:extLst>
          </p:cNvPr>
          <p:cNvCxnSpPr/>
          <p:nvPr/>
        </p:nvCxnSpPr>
        <p:spPr>
          <a:xfrm flipH="1">
            <a:off x="2037840" y="3808639"/>
            <a:ext cx="1154396" cy="75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EC13F3-9E9E-494C-9728-7D2DC2F9BFF1}"/>
              </a:ext>
            </a:extLst>
          </p:cNvPr>
          <p:cNvPicPr>
            <a:picLocks noChangeAspect="1"/>
          </p:cNvPicPr>
          <p:nvPr/>
        </p:nvPicPr>
        <p:blipFill>
          <a:blip r:embed="rId6"/>
          <a:stretch>
            <a:fillRect/>
          </a:stretch>
        </p:blipFill>
        <p:spPr>
          <a:xfrm>
            <a:off x="4218217" y="4234449"/>
            <a:ext cx="1707264"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6266521" y="5581648"/>
            <a:ext cx="2603085"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Place an overlay</a:t>
            </a:r>
          </a:p>
        </p:txBody>
      </p:sp>
    </p:spTree>
    <p:custDataLst>
      <p:tags r:id="rId1"/>
    </p:custDataLst>
    <p:extLst>
      <p:ext uri="{BB962C8B-B14F-4D97-AF65-F5344CB8AC3E}">
        <p14:creationId xmlns:p14="http://schemas.microsoft.com/office/powerpoint/2010/main" val="357051410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728124"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Natural Water Overlay</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2468092"/>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242825" y="5581648"/>
            <a:ext cx="332046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Choose another region</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‘key’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Select ‘natural’</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‘values’ and select ‘water’</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 again</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See the GEOGLAM layer and water bodies over Lake Eyre region.</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Uncheck ‘Fractional Cover C6’ by clicking its checkbox.</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You will see just the water bodies over Lake Eyre region.</a:t>
            </a:r>
          </a:p>
          <a:p>
            <a:pPr marL="628650" lvl="1" indent="-1714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EFED1037-6D72-4273-9741-9023E7CDF4E7}"/>
              </a:ext>
            </a:extLst>
          </p:cNvPr>
          <p:cNvCxnSpPr/>
          <p:nvPr/>
        </p:nvCxnSpPr>
        <p:spPr>
          <a:xfrm>
            <a:off x="3045279" y="2224231"/>
            <a:ext cx="5004707" cy="1376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71B49B-F30B-4414-9531-21E03322B25A}"/>
              </a:ext>
            </a:extLst>
          </p:cNvPr>
          <p:cNvCxnSpPr/>
          <p:nvPr/>
        </p:nvCxnSpPr>
        <p:spPr>
          <a:xfrm>
            <a:off x="3126921" y="2622385"/>
            <a:ext cx="5837465" cy="97806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5" name="Picture 14">
            <a:extLst>
              <a:ext uri="{FF2B5EF4-FFF2-40B4-BE49-F238E27FC236}">
                <a16:creationId xmlns:a16="http://schemas.microsoft.com/office/drawing/2014/main" id="{F3770D53-2D70-45B1-B5FA-CB0E23BB7FEA}"/>
              </a:ext>
            </a:extLst>
          </p:cNvPr>
          <p:cNvPicPr>
            <a:picLocks noChangeAspect="1"/>
          </p:cNvPicPr>
          <p:nvPr/>
        </p:nvPicPr>
        <p:blipFill>
          <a:blip r:embed="rId5"/>
          <a:stretch>
            <a:fillRect/>
          </a:stretch>
        </p:blipFill>
        <p:spPr>
          <a:xfrm>
            <a:off x="2978309" y="4234449"/>
            <a:ext cx="1718095" cy="1723550"/>
          </a:xfrm>
          <a:prstGeom prst="rect">
            <a:avLst/>
          </a:prstGeom>
        </p:spPr>
      </p:pic>
      <p:pic>
        <p:nvPicPr>
          <p:cNvPr id="16" name="Picture 15">
            <a:extLst>
              <a:ext uri="{FF2B5EF4-FFF2-40B4-BE49-F238E27FC236}">
                <a16:creationId xmlns:a16="http://schemas.microsoft.com/office/drawing/2014/main" id="{4C793B7C-93E5-4533-AECC-D3CE8DBA66F4}"/>
              </a:ext>
            </a:extLst>
          </p:cNvPr>
          <p:cNvPicPr>
            <a:picLocks noChangeAspect="1"/>
          </p:cNvPicPr>
          <p:nvPr/>
        </p:nvPicPr>
        <p:blipFill>
          <a:blip r:embed="rId6"/>
          <a:stretch>
            <a:fillRect/>
          </a:stretch>
        </p:blipFill>
        <p:spPr>
          <a:xfrm>
            <a:off x="4823441" y="4234450"/>
            <a:ext cx="1718095" cy="1734536"/>
          </a:xfrm>
          <a:prstGeom prst="rect">
            <a:avLst/>
          </a:prstGeom>
        </p:spPr>
      </p:pic>
    </p:spTree>
    <p:custDataLst>
      <p:tags r:id="rId1"/>
    </p:custDataLst>
    <p:extLst>
      <p:ext uri="{BB962C8B-B14F-4D97-AF65-F5344CB8AC3E}">
        <p14:creationId xmlns:p14="http://schemas.microsoft.com/office/powerpoint/2010/main" val="4561334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936608"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Look at Tasmania</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496101" y="5581648"/>
            <a:ext cx="2813912"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Point the Crosshair</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785104"/>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Australia</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tool and draw a box around Tasmania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Turn OFF the ‘Overlays’, as the selected area is too big.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‘Paste’ button.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Draw a smaller Bbox and add the water overlay again.</a:t>
            </a: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1FC4F65-5F82-4CFB-9569-B568A12D9B44}"/>
              </a:ext>
            </a:extLst>
          </p:cNvPr>
          <p:cNvPicPr>
            <a:picLocks noChangeAspect="1"/>
          </p:cNvPicPr>
          <p:nvPr/>
        </p:nvPicPr>
        <p:blipFill>
          <a:blip r:embed="rId5"/>
          <a:stretch>
            <a:fillRect/>
          </a:stretch>
        </p:blipFill>
        <p:spPr>
          <a:xfrm>
            <a:off x="7399766" y="2907672"/>
            <a:ext cx="2790501" cy="2600706"/>
          </a:xfrm>
          <a:prstGeom prst="rect">
            <a:avLst/>
          </a:prstGeom>
          <a:ln w="3175">
            <a:solidFill>
              <a:schemeClr val="tx1"/>
            </a:solidFill>
          </a:ln>
        </p:spPr>
      </p:pic>
      <p:cxnSp>
        <p:nvCxnSpPr>
          <p:cNvPr id="20" name="Straight Arrow Connector 19">
            <a:extLst>
              <a:ext uri="{FF2B5EF4-FFF2-40B4-BE49-F238E27FC236}">
                <a16:creationId xmlns:a16="http://schemas.microsoft.com/office/drawing/2014/main" id="{DBD5CD96-CCFE-4832-AF4E-FD1056D2FAD3}"/>
              </a:ext>
            </a:extLst>
          </p:cNvPr>
          <p:cNvCxnSpPr/>
          <p:nvPr/>
        </p:nvCxnSpPr>
        <p:spPr>
          <a:xfrm>
            <a:off x="5535386" y="2838691"/>
            <a:ext cx="3829050" cy="240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CE2585-76D8-4AA1-8A04-30E89CEF50D7}"/>
              </a:ext>
            </a:extLst>
          </p:cNvPr>
          <p:cNvCxnSpPr/>
          <p:nvPr/>
        </p:nvCxnSpPr>
        <p:spPr>
          <a:xfrm>
            <a:off x="3461657" y="2838691"/>
            <a:ext cx="4041322" cy="71277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EB79EE19-1E1D-4067-ACE6-C8E1A64B243E}"/>
              </a:ext>
            </a:extLst>
          </p:cNvPr>
          <p:cNvCxnSpPr/>
          <p:nvPr/>
        </p:nvCxnSpPr>
        <p:spPr>
          <a:xfrm flipV="1">
            <a:off x="5870120" y="2368083"/>
            <a:ext cx="2065565" cy="633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E0C4426-6E8F-4BA0-AE81-A0766DED25F7}"/>
              </a:ext>
            </a:extLst>
          </p:cNvPr>
          <p:cNvPicPr>
            <a:picLocks noChangeAspect="1"/>
          </p:cNvPicPr>
          <p:nvPr/>
        </p:nvPicPr>
        <p:blipFill>
          <a:blip r:embed="rId6"/>
          <a:stretch>
            <a:fillRect/>
          </a:stretch>
        </p:blipFill>
        <p:spPr>
          <a:xfrm>
            <a:off x="3026237" y="4234449"/>
            <a:ext cx="1730318" cy="1733069"/>
          </a:xfrm>
          <a:prstGeom prst="rect">
            <a:avLst/>
          </a:prstGeom>
        </p:spPr>
      </p:pic>
      <p:cxnSp>
        <p:nvCxnSpPr>
          <p:cNvPr id="28" name="Straight Arrow Connector 27">
            <a:extLst>
              <a:ext uri="{FF2B5EF4-FFF2-40B4-BE49-F238E27FC236}">
                <a16:creationId xmlns:a16="http://schemas.microsoft.com/office/drawing/2014/main" id="{7A7E8836-3182-489A-860D-00E702B3AD30}"/>
              </a:ext>
            </a:extLst>
          </p:cNvPr>
          <p:cNvCxnSpPr/>
          <p:nvPr/>
        </p:nvCxnSpPr>
        <p:spPr>
          <a:xfrm flipV="1">
            <a:off x="3755574" y="1738993"/>
            <a:ext cx="6188528" cy="14450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9" name="Picture 28">
            <a:extLst>
              <a:ext uri="{FF2B5EF4-FFF2-40B4-BE49-F238E27FC236}">
                <a16:creationId xmlns:a16="http://schemas.microsoft.com/office/drawing/2014/main" id="{4B1F532F-7575-4356-8752-1CA8B6E640BB}"/>
              </a:ext>
            </a:extLst>
          </p:cNvPr>
          <p:cNvPicPr>
            <a:picLocks noChangeAspect="1"/>
          </p:cNvPicPr>
          <p:nvPr/>
        </p:nvPicPr>
        <p:blipFill>
          <a:blip r:embed="rId7"/>
          <a:stretch>
            <a:fillRect/>
          </a:stretch>
        </p:blipFill>
        <p:spPr>
          <a:xfrm>
            <a:off x="4920351" y="4234448"/>
            <a:ext cx="1715355" cy="1723549"/>
          </a:xfrm>
          <a:prstGeom prst="rect">
            <a:avLst/>
          </a:prstGeom>
        </p:spPr>
      </p:pic>
    </p:spTree>
    <p:custDataLst>
      <p:tags r:id="rId1"/>
    </p:custDataLst>
    <p:extLst>
      <p:ext uri="{BB962C8B-B14F-4D97-AF65-F5344CB8AC3E}">
        <p14:creationId xmlns:p14="http://schemas.microsoft.com/office/powerpoint/2010/main" val="14108045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509667"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Zoom around Crosshair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723088" y="5581648"/>
            <a:ext cx="235994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Multiple Dates</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354217"/>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Canberra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Place the crosshair in Lake Burley Griffin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Choose ‘1’ from area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Crosshair icon.</a:t>
            </a: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96642C-99D6-49C7-8869-E14DF6D07A78}"/>
              </a:ext>
            </a:extLst>
          </p:cNvPr>
          <p:cNvPicPr>
            <a:picLocks noChangeAspect="1"/>
          </p:cNvPicPr>
          <p:nvPr/>
        </p:nvPicPr>
        <p:blipFill>
          <a:blip r:embed="rId5"/>
          <a:stretch>
            <a:fillRect/>
          </a:stretch>
        </p:blipFill>
        <p:spPr>
          <a:xfrm>
            <a:off x="7399766" y="3030855"/>
            <a:ext cx="2790501" cy="2042323"/>
          </a:xfrm>
          <a:prstGeom prst="rect">
            <a:avLst/>
          </a:prstGeom>
          <a:ln w="3175">
            <a:solidFill>
              <a:schemeClr val="tx1"/>
            </a:solidFill>
          </a:ln>
        </p:spPr>
      </p:pic>
      <p:cxnSp>
        <p:nvCxnSpPr>
          <p:cNvPr id="8" name="Straight Arrow Connector 7">
            <a:extLst>
              <a:ext uri="{FF2B5EF4-FFF2-40B4-BE49-F238E27FC236}">
                <a16:creationId xmlns:a16="http://schemas.microsoft.com/office/drawing/2014/main" id="{59E33A48-06A5-4F01-9BA5-FA5134AA4BA0}"/>
              </a:ext>
            </a:extLst>
          </p:cNvPr>
          <p:cNvCxnSpPr/>
          <p:nvPr/>
        </p:nvCxnSpPr>
        <p:spPr>
          <a:xfrm>
            <a:off x="5061857" y="2777848"/>
            <a:ext cx="4335236" cy="13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0564A52-2810-4B16-A64A-A63D1FC3CB93}"/>
              </a:ext>
            </a:extLst>
          </p:cNvPr>
          <p:cNvPicPr>
            <a:picLocks noChangeAspect="1"/>
          </p:cNvPicPr>
          <p:nvPr/>
        </p:nvPicPr>
        <p:blipFill>
          <a:blip r:embed="rId6"/>
          <a:stretch>
            <a:fillRect/>
          </a:stretch>
        </p:blipFill>
        <p:spPr>
          <a:xfrm>
            <a:off x="3058520" y="4241102"/>
            <a:ext cx="1706049" cy="1716898"/>
          </a:xfrm>
          <a:prstGeom prst="rect">
            <a:avLst/>
          </a:prstGeom>
        </p:spPr>
      </p:pic>
      <p:cxnSp>
        <p:nvCxnSpPr>
          <p:cNvPr id="16" name="Straight Arrow Connector 15">
            <a:extLst>
              <a:ext uri="{FF2B5EF4-FFF2-40B4-BE49-F238E27FC236}">
                <a16:creationId xmlns:a16="http://schemas.microsoft.com/office/drawing/2014/main" id="{E2ABAC55-A8D3-45DF-8CCB-596E0F134A9C}"/>
              </a:ext>
            </a:extLst>
          </p:cNvPr>
          <p:cNvCxnSpPr/>
          <p:nvPr/>
        </p:nvCxnSpPr>
        <p:spPr>
          <a:xfrm flipV="1">
            <a:off x="4474029" y="1910443"/>
            <a:ext cx="5216978" cy="106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D62FA1-1A57-476A-9A70-0905E8EA577F}"/>
              </a:ext>
            </a:extLst>
          </p:cNvPr>
          <p:cNvCxnSpPr/>
          <p:nvPr/>
        </p:nvCxnSpPr>
        <p:spPr>
          <a:xfrm flipV="1">
            <a:off x="3861707" y="1934935"/>
            <a:ext cx="6082393" cy="128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B2AD155-C871-4D71-9520-00707C75AB0E}"/>
              </a:ext>
            </a:extLst>
          </p:cNvPr>
          <p:cNvPicPr>
            <a:picLocks noChangeAspect="1"/>
          </p:cNvPicPr>
          <p:nvPr/>
        </p:nvPicPr>
        <p:blipFill>
          <a:blip r:embed="rId7"/>
          <a:stretch>
            <a:fillRect/>
          </a:stretch>
        </p:blipFill>
        <p:spPr>
          <a:xfrm>
            <a:off x="4985294" y="4241102"/>
            <a:ext cx="1714176" cy="1716897"/>
          </a:xfrm>
          <a:prstGeom prst="rect">
            <a:avLst/>
          </a:prstGeom>
        </p:spPr>
      </p:pic>
    </p:spTree>
    <p:custDataLst>
      <p:tags r:id="rId1"/>
    </p:custDataLst>
    <p:extLst>
      <p:ext uri="{BB962C8B-B14F-4D97-AF65-F5344CB8AC3E}">
        <p14:creationId xmlns:p14="http://schemas.microsoft.com/office/powerpoint/2010/main" val="156818449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148893"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Multiple Dates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845628" cy="1538883"/>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‘Total Cover C6’ for Layer. </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Ctrl-click 4 dates, three months apart.</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‘Australia’ for Region.</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Check/uncheck the layers to see the differences.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You can toggle layers to see progressive changes.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Super-impose two or more layers, but the topmost layer may mask others.</a:t>
            </a:r>
          </a:p>
        </p:txBody>
      </p:sp>
      <p:pic>
        <p:nvPicPr>
          <p:cNvPr id="6" name="Picture 5">
            <a:extLst>
              <a:ext uri="{FF2B5EF4-FFF2-40B4-BE49-F238E27FC236}">
                <a16:creationId xmlns:a16="http://schemas.microsoft.com/office/drawing/2014/main" id="{D87F1CB4-A3C3-4B49-8B23-6E363A830CCD}"/>
              </a:ext>
            </a:extLst>
          </p:cNvPr>
          <p:cNvPicPr>
            <a:picLocks noChangeAspect="1"/>
          </p:cNvPicPr>
          <p:nvPr/>
        </p:nvPicPr>
        <p:blipFill>
          <a:blip r:embed="rId3"/>
          <a:stretch>
            <a:fillRect/>
          </a:stretch>
        </p:blipFill>
        <p:spPr>
          <a:xfrm>
            <a:off x="7399766" y="1146594"/>
            <a:ext cx="3106246" cy="2263520"/>
          </a:xfrm>
          <a:prstGeom prst="rect">
            <a:avLst/>
          </a:prstGeom>
          <a:ln w="3175">
            <a:solidFill>
              <a:schemeClr val="tx1"/>
            </a:solidFill>
          </a:ln>
        </p:spPr>
      </p:pic>
      <p:pic>
        <p:nvPicPr>
          <p:cNvPr id="9" name="Picture 8">
            <a:extLst>
              <a:ext uri="{FF2B5EF4-FFF2-40B4-BE49-F238E27FC236}">
                <a16:creationId xmlns:a16="http://schemas.microsoft.com/office/drawing/2014/main" id="{64886BA6-0433-4D0F-B9A7-55C7E63E1CED}"/>
              </a:ext>
            </a:extLst>
          </p:cNvPr>
          <p:cNvPicPr>
            <a:picLocks noChangeAspect="1"/>
          </p:cNvPicPr>
          <p:nvPr/>
        </p:nvPicPr>
        <p:blipFill>
          <a:blip r:embed="rId4"/>
          <a:stretch>
            <a:fillRect/>
          </a:stretch>
        </p:blipFill>
        <p:spPr>
          <a:xfrm>
            <a:off x="197180" y="4066248"/>
            <a:ext cx="2839925" cy="1915510"/>
          </a:xfrm>
          <a:prstGeom prst="rect">
            <a:avLst/>
          </a:prstGeom>
        </p:spPr>
      </p:pic>
      <p:pic>
        <p:nvPicPr>
          <p:cNvPr id="11" name="Picture 10">
            <a:extLst>
              <a:ext uri="{FF2B5EF4-FFF2-40B4-BE49-F238E27FC236}">
                <a16:creationId xmlns:a16="http://schemas.microsoft.com/office/drawing/2014/main" id="{69B7A060-43C7-4873-8E64-791EC7D1A395}"/>
              </a:ext>
            </a:extLst>
          </p:cNvPr>
          <p:cNvPicPr>
            <a:picLocks noChangeAspect="1"/>
          </p:cNvPicPr>
          <p:nvPr/>
        </p:nvPicPr>
        <p:blipFill>
          <a:blip r:embed="rId5"/>
          <a:stretch>
            <a:fillRect/>
          </a:stretch>
        </p:blipFill>
        <p:spPr>
          <a:xfrm>
            <a:off x="3071010" y="4066248"/>
            <a:ext cx="1909206" cy="1921367"/>
          </a:xfrm>
          <a:prstGeom prst="rect">
            <a:avLst/>
          </a:prstGeom>
        </p:spPr>
      </p:pic>
      <p:pic>
        <p:nvPicPr>
          <p:cNvPr id="12" name="Picture 11">
            <a:extLst>
              <a:ext uri="{FF2B5EF4-FFF2-40B4-BE49-F238E27FC236}">
                <a16:creationId xmlns:a16="http://schemas.microsoft.com/office/drawing/2014/main" id="{C3E17CE1-5496-4C74-B370-96E244E0E2DF}"/>
              </a:ext>
            </a:extLst>
          </p:cNvPr>
          <p:cNvPicPr>
            <a:picLocks noChangeAspect="1"/>
          </p:cNvPicPr>
          <p:nvPr/>
        </p:nvPicPr>
        <p:blipFill>
          <a:blip r:embed="rId6"/>
          <a:stretch>
            <a:fillRect/>
          </a:stretch>
        </p:blipFill>
        <p:spPr>
          <a:xfrm>
            <a:off x="5022272" y="4066248"/>
            <a:ext cx="1901040" cy="1895015"/>
          </a:xfrm>
          <a:prstGeom prst="rect">
            <a:avLst/>
          </a:prstGeom>
        </p:spPr>
      </p:pic>
      <p:pic>
        <p:nvPicPr>
          <p:cNvPr id="20" name="Picture 19">
            <a:extLst>
              <a:ext uri="{FF2B5EF4-FFF2-40B4-BE49-F238E27FC236}">
                <a16:creationId xmlns:a16="http://schemas.microsoft.com/office/drawing/2014/main" id="{40C7B167-3432-41BD-B396-6CD4DA135F23}"/>
              </a:ext>
            </a:extLst>
          </p:cNvPr>
          <p:cNvPicPr>
            <a:picLocks noChangeAspect="1"/>
          </p:cNvPicPr>
          <p:nvPr/>
        </p:nvPicPr>
        <p:blipFill>
          <a:blip r:embed="rId7"/>
          <a:stretch>
            <a:fillRect/>
          </a:stretch>
        </p:blipFill>
        <p:spPr>
          <a:xfrm>
            <a:off x="6973540" y="4066247"/>
            <a:ext cx="1892878" cy="1895887"/>
          </a:xfrm>
          <a:prstGeom prst="rect">
            <a:avLst/>
          </a:prstGeom>
        </p:spPr>
      </p:pic>
      <p:pic>
        <p:nvPicPr>
          <p:cNvPr id="21" name="Picture 20">
            <a:extLst>
              <a:ext uri="{FF2B5EF4-FFF2-40B4-BE49-F238E27FC236}">
                <a16:creationId xmlns:a16="http://schemas.microsoft.com/office/drawing/2014/main" id="{4FCBC7AC-41FC-448A-83BA-08C363BD083B}"/>
              </a:ext>
            </a:extLst>
          </p:cNvPr>
          <p:cNvPicPr>
            <a:picLocks noChangeAspect="1"/>
          </p:cNvPicPr>
          <p:nvPr/>
        </p:nvPicPr>
        <p:blipFill>
          <a:blip r:embed="rId8"/>
          <a:stretch>
            <a:fillRect/>
          </a:stretch>
        </p:blipFill>
        <p:spPr>
          <a:xfrm>
            <a:off x="8908475" y="4066247"/>
            <a:ext cx="1879454" cy="1885430"/>
          </a:xfrm>
          <a:prstGeom prst="rect">
            <a:avLst/>
          </a:prstGeom>
        </p:spPr>
      </p:pic>
    </p:spTree>
    <p:custDataLst>
      <p:tags r:id="rId1"/>
    </p:custDataLst>
    <p:extLst>
      <p:ext uri="{BB962C8B-B14F-4D97-AF65-F5344CB8AC3E}">
        <p14:creationId xmlns:p14="http://schemas.microsoft.com/office/powerpoint/2010/main" val="325292240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Web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272472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Web Wrapper: </a:t>
            </a:r>
            <a:r>
              <a:rPr lang="en-US" noProof="1">
                <a:latin typeface="Calibri" panose="020F0502020204030204" pitchFamily="34" charset="0"/>
                <a:cs typeface="Calibri" panose="020F0502020204030204" pitchFamily="34" charset="0"/>
                <a:hlinkClick r:id="rId3"/>
              </a:rPr>
              <a:t>GSKY-NWW</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7437665" cy="892552"/>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below. The rest are plain HTML.</a:t>
            </a:r>
          </a:p>
          <a:p>
            <a:pPr algn="l"/>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GEOGLAM layers are hard coded in this HTML page. Selecting one inserts its data acquisition dates hard coded in ‘</a:t>
            </a:r>
            <a:r>
              <a:rPr lang="en-US" sz="1000" dirty="0">
                <a:latin typeface="Calibri" panose="020F0502020204030204" pitchFamily="34" charset="0"/>
                <a:cs typeface="Calibri" panose="020F0502020204030204" pitchFamily="34" charset="0"/>
                <a:hlinkClick r:id="rId4"/>
              </a:rPr>
              <a:t>nww_kml_ajax.js</a:t>
            </a:r>
            <a:r>
              <a:rPr lang="en-US" sz="10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200150" y="2807336"/>
            <a:ext cx="5159829"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url.replace('index.html','m_geoglam_wrapper_kml.html');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m_geoglam_wrapper_kml.html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604403"/>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3763734"/>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4025344"/>
            <a:ext cx="3028953"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id="NWW" src "</a:t>
            </a:r>
            <a:r>
              <a:rPr lang="en-AU" sz="900" dirty="0">
                <a:latin typeface="Calibri" panose="020F0502020204030204" pitchFamily="34" charset="0"/>
                <a:cs typeface="Calibri" panose="020F0502020204030204" pitchFamily="34" charset="0"/>
                <a:hlinkClick r:id="rId5"/>
              </a:rPr>
              <a:t>nww_kml.html</a:t>
            </a:r>
            <a:r>
              <a:rPr lang="en-AU" sz="900" noProof="1">
                <a:latin typeface="Calibri" panose="020F0502020204030204" pitchFamily="34" charset="0"/>
                <a:cs typeface="Calibri" panose="020F0502020204030204" pitchFamily="34" charset="0"/>
              </a:rPr>
              <a:t>"&gt;&lt;/iframe&gt;</a:t>
            </a:r>
          </a:p>
        </p:txBody>
      </p:sp>
      <p:sp>
        <p:nvSpPr>
          <p:cNvPr id="11" name="TextBox 10">
            <a:extLst>
              <a:ext uri="{FF2B5EF4-FFF2-40B4-BE49-F238E27FC236}">
                <a16:creationId xmlns:a16="http://schemas.microsoft.com/office/drawing/2014/main" id="{F9D9E9E9-0767-4421-9B6D-FB8CA1F20AC5}"/>
              </a:ext>
            </a:extLst>
          </p:cNvPr>
          <p:cNvSpPr txBox="1"/>
          <p:nvPr/>
        </p:nvSpPr>
        <p:spPr>
          <a:xfrm>
            <a:off x="1085853" y="5145454"/>
            <a:ext cx="7429496" cy="1061829"/>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will create a dynamic KML file to show the layers on a map in World Wind. A static HTML file, </a:t>
            </a:r>
            <a:r>
              <a:rPr lang="en-US" sz="1100" dirty="0">
                <a:latin typeface="Calibri" panose="020F0502020204030204" pitchFamily="34" charset="0"/>
                <a:cs typeface="Calibri" panose="020F0502020204030204" pitchFamily="34" charset="0"/>
                <a:hlinkClick r:id="rId5"/>
              </a:rPr>
              <a:t>nww_kml.html</a:t>
            </a:r>
            <a:r>
              <a:rPr lang="en-US" sz="1100" dirty="0">
                <a:latin typeface="Calibri" panose="020F0502020204030204" pitchFamily="34" charset="0"/>
                <a:cs typeface="Calibri" panose="020F0502020204030204" pitchFamily="34" charset="0"/>
              </a:rPr>
              <a:t>, will call this </a:t>
            </a:r>
            <a:r>
              <a:rPr lang="en-US" sz="1100" dirty="0">
                <a:latin typeface="Calibri" panose="020F0502020204030204" pitchFamily="34" charset="0"/>
                <a:cs typeface="Calibri" panose="020F0502020204030204" pitchFamily="34" charset="0"/>
                <a:hlinkClick r:id="rId6"/>
              </a:rPr>
              <a:t>KML</a:t>
            </a:r>
            <a:r>
              <a:rPr lang="en-US" sz="1100" dirty="0">
                <a:latin typeface="Calibri" panose="020F0502020204030204" pitchFamily="34" charset="0"/>
                <a:cs typeface="Calibri" panose="020F0502020204030204" pitchFamily="34" charset="0"/>
              </a:rPr>
              <a:t> through a </a:t>
            </a:r>
            <a:r>
              <a:rPr lang="en-US" sz="1100" dirty="0">
                <a:latin typeface="Calibri" panose="020F0502020204030204" pitchFamily="34" charset="0"/>
                <a:cs typeface="Calibri" panose="020F0502020204030204" pitchFamily="34" charset="0"/>
                <a:hlinkClick r:id="rId7"/>
              </a:rPr>
              <a:t>JS</a:t>
            </a:r>
            <a:r>
              <a:rPr lang="en-US" sz="1100" dirty="0">
                <a:latin typeface="Calibri" panose="020F0502020204030204" pitchFamily="34" charset="0"/>
                <a:cs typeface="Calibri" panose="020F0502020204030204" pitchFamily="34" charset="0"/>
              </a:rPr>
              <a:t>. </a:t>
            </a:r>
          </a:p>
          <a:p>
            <a:endParaRPr lang="en-US" sz="1100" dirty="0">
              <a:latin typeface="Calibri" panose="020F0502020204030204" pitchFamily="34" charset="0"/>
              <a:cs typeface="Calibri" panose="020F0502020204030204" pitchFamily="34" charset="0"/>
            </a:endParaRPr>
          </a:p>
          <a:p>
            <a:pPr algn="just"/>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Currently the JS, KML and HTML files are named as ‘/nww_kml.js’, ‘data/</a:t>
            </a:r>
            <a:r>
              <a:rPr lang="en-US" sz="1000" dirty="0" err="1">
                <a:latin typeface="Calibri" panose="020F0502020204030204" pitchFamily="34" charset="0"/>
                <a:cs typeface="Calibri" panose="020F0502020204030204" pitchFamily="34" charset="0"/>
              </a:rPr>
              <a:t>nww</a:t>
            </a:r>
            <a:r>
              <a:rPr lang="en-US" sz="1000" dirty="0">
                <a:latin typeface="Calibri" panose="020F0502020204030204" pitchFamily="34" charset="0"/>
                <a:cs typeface="Calibri" panose="020F0502020204030204" pitchFamily="34" charset="0"/>
              </a:rPr>
              <a:t>/</a:t>
            </a:r>
            <a:r>
              <a:rPr lang="en-US" sz="1000" dirty="0" err="1">
                <a:latin typeface="Calibri" panose="020F0502020204030204" pitchFamily="34" charset="0"/>
                <a:cs typeface="Calibri" panose="020F0502020204030204" pitchFamily="34" charset="0"/>
              </a:rPr>
              <a:t>nww.kml</a:t>
            </a:r>
            <a:r>
              <a:rPr lang="en-US" sz="1000" dirty="0">
                <a:latin typeface="Calibri" panose="020F0502020204030204" pitchFamily="34" charset="0"/>
                <a:cs typeface="Calibri" panose="020F0502020204030204" pitchFamily="34" charset="0"/>
              </a:rPr>
              <a:t>’  and ‘/nww_kml.html’, respectively. It is required to name them dynamically so that two or more simultaneous users will not overwrite each other’s files. A  session cookie to track the user and name these files will be implemented.</a:t>
            </a:r>
            <a:endParaRPr lang="en-AU" sz="11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1A79445B-DCBE-4757-9B0F-FFC9950362CE}"/>
              </a:ext>
            </a:extLst>
          </p:cNvPr>
          <p:cNvSpPr txBox="1"/>
          <p:nvPr/>
        </p:nvSpPr>
        <p:spPr>
          <a:xfrm>
            <a:off x="1085853" y="4320099"/>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Interactive World Map</a:t>
            </a:r>
            <a:endParaRPr lang="en-AU" sz="11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983485C-C717-48BB-BCD2-4263B373E13F}"/>
              </a:ext>
            </a:extLst>
          </p:cNvPr>
          <p:cNvSpPr txBox="1"/>
          <p:nvPr/>
        </p:nvSpPr>
        <p:spPr>
          <a:xfrm>
            <a:off x="1200150" y="4581709"/>
            <a:ext cx="3143250"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id="BBox_finder" src="</a:t>
            </a:r>
            <a:r>
              <a:rPr lang="en-AU" sz="900" noProof="1">
                <a:latin typeface="Calibri" panose="020F0502020204030204" pitchFamily="34" charset="0"/>
                <a:cs typeface="Calibri" panose="020F0502020204030204" pitchFamily="34" charset="0"/>
                <a:hlinkClick r:id="rId8"/>
              </a:rPr>
              <a:t>BBox/?uid=12345</a:t>
            </a:r>
            <a:r>
              <a:rPr lang="en-AU" sz="900" noProof="1">
                <a:latin typeface="Calibri" panose="020F0502020204030204" pitchFamily="34" charset="0"/>
                <a:cs typeface="Calibri" panose="020F0502020204030204" pitchFamily="34" charset="0"/>
              </a:rPr>
              <a:t>"&gt;&lt;/iframe&gt;</a:t>
            </a: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GEOGLAM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0" name="TextBox 9">
            <a:extLst>
              <a:ext uri="{FF2B5EF4-FFF2-40B4-BE49-F238E27FC236}">
                <a16:creationId xmlns:a16="http://schemas.microsoft.com/office/drawing/2014/main" id="{0BBBA686-1A4E-41F3-BD40-88FBBC96FC9A}"/>
              </a:ext>
            </a:extLst>
          </p:cNvPr>
          <p:cNvSpPr txBox="1"/>
          <p:nvPr/>
        </p:nvSpPr>
        <p:spPr>
          <a:xfrm>
            <a:off x="1012371" y="5943600"/>
            <a:ext cx="6229350" cy="261610"/>
          </a:xfrm>
          <a:prstGeom prst="rect">
            <a:avLst/>
          </a:prstGeom>
          <a:noFill/>
        </p:spPr>
        <p:txBody>
          <a:bodyPr wrap="square" rtlCol="0">
            <a:spAutoFit/>
          </a:bodyPr>
          <a:lstStyle/>
          <a:p>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t>
            </a:r>
            <a:r>
              <a:rPr lang="en-US" sz="900" dirty="0">
                <a:latin typeface="Calibri" panose="020F0502020204030204" pitchFamily="34" charset="0"/>
                <a:cs typeface="Calibri" panose="020F0502020204030204" pitchFamily="34" charset="0"/>
              </a:rPr>
              <a:t>There are more functions than what are absolutely necessary. They must be cleaned out.</a:t>
            </a:r>
            <a:endParaRPr lang="en-AU" sz="1100"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EEB2BBE-2932-4B99-982D-695C8B647A34}"/>
              </a:ext>
            </a:extLst>
          </p:cNvPr>
          <p:cNvSpPr txBox="1"/>
          <p:nvPr/>
        </p:nvSpPr>
        <p:spPr>
          <a:xfrm>
            <a:off x="791935" y="3151414"/>
            <a:ext cx="7298872" cy="738664"/>
          </a:xfrm>
          <a:prstGeom prst="rect">
            <a:avLst/>
          </a:prstGeom>
          <a:noFill/>
        </p:spPr>
        <p:txBody>
          <a:bodyPr wrap="square" rtlCol="0">
            <a:spAutoFit/>
          </a:bodyPr>
          <a:lstStyle/>
          <a:p>
            <a:pPr algn="l"/>
            <a:r>
              <a:rPr lang="en-AU" sz="1100" noProof="1">
                <a:latin typeface="Calibri" panose="020F0502020204030204" pitchFamily="34" charset="0"/>
                <a:cs typeface="Calibri" panose="020F0502020204030204" pitchFamily="34" charset="0"/>
              </a:rPr>
              <a:t>This file is a modified version of </a:t>
            </a:r>
            <a:r>
              <a:rPr lang="en-AU" sz="1100" noProof="1">
                <a:latin typeface="Calibri" panose="020F0502020204030204" pitchFamily="34" charset="0"/>
                <a:cs typeface="Calibri" panose="020F0502020204030204" pitchFamily="34" charset="0"/>
                <a:hlinkClick r:id="rId5"/>
              </a:rPr>
              <a:t>KML.js</a:t>
            </a:r>
            <a:r>
              <a:rPr lang="en-AU" sz="1100" noProof="1">
                <a:latin typeface="Calibri" panose="020F0502020204030204" pitchFamily="34" charset="0"/>
                <a:cs typeface="Calibri" panose="020F0502020204030204" pitchFamily="34" charset="0"/>
              </a:rPr>
              <a:t> provided by NASA. It must reside in the same directory with the other JS files.</a:t>
            </a:r>
          </a:p>
          <a:p>
            <a:pPr algn="l"/>
            <a:endParaRPr lang="en-AU" sz="1100" noProof="1">
              <a:latin typeface="Calibri" panose="020F0502020204030204" pitchFamily="34" charset="0"/>
              <a:cs typeface="Calibri" panose="020F0502020204030204" pitchFamily="34" charset="0"/>
            </a:endParaRPr>
          </a:p>
          <a:p>
            <a:pPr algn="l"/>
            <a:r>
              <a:rPr lang="en-AU" sz="1100" noProof="1">
                <a:latin typeface="Calibri" panose="020F0502020204030204" pitchFamily="34" charset="0"/>
                <a:cs typeface="Calibri" panose="020F0502020204030204" pitchFamily="34" charset="0"/>
              </a:rPr>
              <a:t>The following is the only change in this JS:</a:t>
            </a:r>
          </a:p>
          <a:p>
            <a:r>
              <a:rPr lang="en-AU" sz="900" noProof="1">
                <a:latin typeface="Calibri" panose="020F0502020204030204" pitchFamily="34" charset="0"/>
                <a:cs typeface="Calibri" panose="020F0502020204030204" pitchFamily="34" charset="0"/>
              </a:rPr>
              <a:t>	var kmlFilePromise = new WorldWind.KmlFile('</a:t>
            </a:r>
            <a:r>
              <a:rPr lang="en-AU" sz="900" noProof="1">
                <a:highlight>
                  <a:srgbClr val="FFFF00"/>
                </a:highlight>
                <a:latin typeface="Calibri" panose="020F0502020204030204" pitchFamily="34" charset="0"/>
                <a:cs typeface="Calibri" panose="020F0502020204030204" pitchFamily="34" charset="0"/>
              </a:rPr>
              <a:t>data/nww/nww.kml</a:t>
            </a:r>
            <a:r>
              <a:rPr lang="en-AU" sz="900" noProof="1">
                <a:latin typeface="Calibri" panose="020F0502020204030204" pitchFamily="34" charset="0"/>
                <a:cs typeface="Calibri" panose="020F0502020204030204" pitchFamily="34" charset="0"/>
              </a:rPr>
              <a:t>', [new WorldWind.KmlTreeVisibility('treeControls', wwd)]);</a:t>
            </a:r>
            <a:endParaRPr lang="en-AU" sz="110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3844066"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Dynamic KML File: </a:t>
            </a:r>
            <a:r>
              <a:rPr lang="en-AU" dirty="0">
                <a:latin typeface="Calibri" panose="020F0502020204030204" pitchFamily="34" charset="0"/>
                <a:cs typeface="Calibri" panose="020F0502020204030204" pitchFamily="34" charset="0"/>
                <a:hlinkClick r:id="rId3"/>
              </a:rPr>
              <a:t>data/</a:t>
            </a:r>
            <a:r>
              <a:rPr lang="en-AU" dirty="0" err="1">
                <a:latin typeface="Calibri" panose="020F0502020204030204" pitchFamily="34" charset="0"/>
                <a:cs typeface="Calibri" panose="020F0502020204030204" pitchFamily="34" charset="0"/>
                <a:hlinkClick r:id="rId3"/>
              </a:rPr>
              <a:t>nww</a:t>
            </a:r>
            <a:r>
              <a:rPr lang="en-AU" dirty="0">
                <a:latin typeface="Calibri" panose="020F0502020204030204" pitchFamily="34" charset="0"/>
                <a:cs typeface="Calibri" panose="020F0502020204030204" pitchFamily="34" charset="0"/>
                <a:hlinkClick r:id="rId3"/>
              </a:rPr>
              <a:t>/</a:t>
            </a:r>
            <a:r>
              <a:rPr lang="en-AU" dirty="0" err="1">
                <a:latin typeface="Calibri" panose="020F0502020204030204" pitchFamily="34" charset="0"/>
                <a:cs typeface="Calibri" panose="020F0502020204030204" pitchFamily="34" charset="0"/>
                <a:hlinkClick r:id="rId3"/>
              </a:rPr>
              <a:t>nww.kml</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815608"/>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the user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900" noProof="1">
                <a:highlight>
                  <a:srgbClr val="FFFF00"/>
                </a:highlight>
                <a:latin typeface="Calibri" panose="020F0502020204030204" pitchFamily="34" charset="0"/>
                <a:cs typeface="Calibri" panose="020F0502020204030204" pitchFamily="34" charset="0"/>
              </a:rPr>
              <a:t>drwxrwxrwx</a:t>
            </a:r>
            <a:r>
              <a:rPr lang="en-US" sz="900" noProof="1">
                <a:latin typeface="Calibri" panose="020F0502020204030204" pitchFamily="34" charset="0"/>
                <a:cs typeface="Calibri" panose="020F0502020204030204" pitchFamily="34" charset="0"/>
              </a:rPr>
              <a:t>. 2 avs900 z00      34 Jun 24 10:22 .</a:t>
            </a:r>
          </a:p>
          <a:p>
            <a:pPr lvl="1"/>
            <a:r>
              <a:rPr lang="en-US" sz="900" noProof="1">
                <a:latin typeface="Calibri" panose="020F0502020204030204" pitchFamily="34" charset="0"/>
                <a:cs typeface="Calibri" panose="020F0502020204030204" pitchFamily="34" charset="0"/>
              </a:rPr>
              <a:t>-rw-r--r--. 1 apache </a:t>
            </a:r>
            <a:r>
              <a:rPr lang="en-US" sz="900" noProof="1">
                <a:highlight>
                  <a:srgbClr val="FFFF00"/>
                </a:highlight>
                <a:latin typeface="Calibri" panose="020F0502020204030204" pitchFamily="34" charset="0"/>
                <a:cs typeface="Calibri" panose="020F0502020204030204" pitchFamily="34" charset="0"/>
              </a:rPr>
              <a:t>apache</a:t>
            </a:r>
            <a:r>
              <a:rPr lang="en-US" sz="900" noProof="1">
                <a:latin typeface="Calibri" panose="020F0502020204030204" pitchFamily="34" charset="0"/>
                <a:cs typeface="Calibri" panose="020F0502020204030204" pitchFamily="34" charset="0"/>
              </a:rPr>
              <a:t> 504K Jun 24 11:38 nww.kml</a:t>
            </a:r>
            <a:endParaRPr lang="en-US" sz="1100" noProof="1">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2310493"/>
            <a:ext cx="8033657"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    &lt;name&gt;______Layers_______&lt;/name&gt;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&lt;north&gt;-26.745610&lt;/north&gt;</a:t>
            </a:r>
          </a:p>
          <a:p>
            <a:r>
              <a:rPr lang="en-AU" sz="800" noProof="1">
                <a:latin typeface="Calibri" panose="020F0502020204030204" pitchFamily="34" charset="0"/>
                <a:cs typeface="Calibri" panose="020F0502020204030204" pitchFamily="34" charset="0"/>
              </a:rPr>
              <a:t>        &lt;south&gt;-29.840644&lt;/south&gt;</a:t>
            </a:r>
          </a:p>
          <a:p>
            <a:r>
              <a:rPr lang="en-AU" sz="800" noProof="1">
                <a:latin typeface="Calibri" panose="020F0502020204030204" pitchFamily="34" charset="0"/>
                <a:cs typeface="Calibri" panose="020F0502020204030204" pitchFamily="34" charset="0"/>
              </a:rPr>
              <a:t>        &lt;east&gt;138.339844&lt;/east&gt;</a:t>
            </a:r>
          </a:p>
          <a:p>
            <a:r>
              <a:rPr lang="en-AU" sz="800" noProof="1">
                <a:latin typeface="Calibri" panose="020F0502020204030204" pitchFamily="34" charset="0"/>
                <a:cs typeface="Calibri" panose="020F0502020204030204" pitchFamily="34" charset="0"/>
              </a:rPr>
              <a:t>        &lt;west&gt;135.703125&lt;/west&gt;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&lt;GroundOverlay&gt;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&lt;/GroundOverlay&gt;</a:t>
            </a:r>
            <a:endParaRPr lang="en-US" sz="800" noProof="1">
              <a:latin typeface="Calibri" panose="020F0502020204030204" pitchFamily="34" charset="0"/>
              <a:cs typeface="Calibri" panose="020F0502020204030204" pitchFamily="34" charset="0"/>
            </a:endParaRPr>
          </a:p>
          <a:p>
            <a:r>
              <a:rPr lang="en-US" sz="800" b="1" noProof="1">
                <a:latin typeface="Calibri" panose="020F0502020204030204" pitchFamily="34" charset="0"/>
                <a:cs typeface="Calibri" panose="020F0502020204030204" pitchFamily="34" charset="0"/>
              </a:rPr>
              <a:t>C</a:t>
            </a:r>
            <a:r>
              <a:rPr lang="en-AU" sz="800" b="1" noProof="1">
                <a:latin typeface="Calibri" panose="020F0502020204030204" pitchFamily="34" charset="0"/>
                <a:cs typeface="Calibri" panose="020F0502020204030204" pitchFamily="34" charset="0"/>
              </a:rPr>
              <a:t>ontd…</a:t>
            </a: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350788"/>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54690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65269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78349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6" y="316739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337167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414334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426580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3992335" y="4727006"/>
            <a:ext cx="35106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and Overlay layers</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3380014" y="484946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3992335" y="546041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3380014" y="558287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78642A-BC05-4898-A3BC-7A55CD5E087B}"/>
              </a:ext>
            </a:extLst>
          </p:cNvPr>
          <p:cNvCxnSpPr/>
          <p:nvPr/>
        </p:nvCxnSpPr>
        <p:spPr>
          <a:xfrm flipH="1">
            <a:off x="3380013" y="24244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683761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data/nww/nww.kml</a:t>
            </a:r>
            <a:r>
              <a:rPr lang="en-AU" noProof="1">
                <a:latin typeface="Calibri" panose="020F0502020204030204" pitchFamily="34" charset="0"/>
                <a:cs typeface="Calibri" panose="020F0502020204030204" pitchFamily="34" charset="0"/>
              </a:rPr>
              <a:t> </a:t>
            </a:r>
            <a:r>
              <a:rPr lang="en-AU" dirty="0">
                <a:latin typeface="Calibri" panose="020F0502020204030204" pitchFamily="34" charset="0"/>
                <a:cs typeface="Calibri" panose="020F0502020204030204" pitchFamily="34" charset="0"/>
              </a:rPr>
              <a:t>(Contd…)</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1787979"/>
            <a:ext cx="6457951"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a:t>
            </a:r>
            <a:r>
              <a:rPr lang="en-AU" sz="800" noProof="1">
                <a:solidFill>
                  <a:srgbClr val="00B0F0"/>
                </a:solidFill>
                <a:latin typeface="Calibri" panose="020F0502020204030204" pitchFamily="34" charset="0"/>
                <a:cs typeface="Calibri" panose="020F0502020204030204" pitchFamily="34" charset="0"/>
              </a:rPr>
              <a:t>natural|water</a:t>
            </a:r>
            <a:r>
              <a:rPr lang="en-AU" sz="800" noProof="1">
                <a:latin typeface="Calibri" panose="020F0502020204030204" pitchFamily="34" charset="0"/>
                <a:cs typeface="Calibri" panose="020F0502020204030204" pitchFamily="34" charset="0"/>
              </a:rPr>
              <a:t>: 398&lt;/name&gt;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a:t>
            </a:r>
          </a:p>
          <a:p>
            <a:r>
              <a:rPr lang="en-AU" sz="800" noProof="1">
                <a:latin typeface="Calibri" panose="020F0502020204030204" pitchFamily="34" charset="0"/>
                <a:cs typeface="Calibri" panose="020F0502020204030204" pitchFamily="34" charset="0"/>
              </a:rPr>
              <a:t>			&lt;coordinates&gt;137.7264071,-28.1236032 137.7276088,-28.1267824 137.7301837,</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137.6069573,-29.0204953 137.6098756,-29.022897&lt;/coordinates&gt;</a:t>
            </a:r>
          </a:p>
          <a:p>
            <a:r>
              <a:rPr lang="en-AU" sz="800" noProof="1">
                <a:latin typeface="Calibri" panose="020F0502020204030204" pitchFamily="34" charset="0"/>
                <a:cs typeface="Calibri" panose="020F0502020204030204" pitchFamily="34" charset="0"/>
              </a:rPr>
              <a:t>			&lt;/LinearRing&gt;&lt;/innerBoundaryIs&gt;&lt;/Polygon&gt;&lt;/MultiGeometry&gt;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&lt;name&gt;______Placemarks__________&lt;/name&gt;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a:p>
            <a:endParaRPr lang="en-AU" sz="8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4272113-BA0F-443D-BF43-042DB465C49A}"/>
              </a:ext>
            </a:extLst>
          </p:cNvPr>
          <p:cNvSpPr txBox="1"/>
          <p:nvPr/>
        </p:nvSpPr>
        <p:spPr>
          <a:xfrm>
            <a:off x="3992336" y="190228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item: </a:t>
            </a:r>
            <a:r>
              <a:rPr lang="en-US" sz="1100" noProof="1">
                <a:ln w="0"/>
                <a:solidFill>
                  <a:srgbClr val="00B0F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key|value</a:t>
            </a:r>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of polygons</a:t>
            </a:r>
          </a:p>
        </p:txBody>
      </p:sp>
      <p:cxnSp>
        <p:nvCxnSpPr>
          <p:cNvPr id="7" name="Straight Arrow Connector 6">
            <a:extLst>
              <a:ext uri="{FF2B5EF4-FFF2-40B4-BE49-F238E27FC236}">
                <a16:creationId xmlns:a16="http://schemas.microsoft.com/office/drawing/2014/main" id="{59E9E5ED-0AEF-49A9-B3EA-16C4D8730CF5}"/>
              </a:ext>
            </a:extLst>
          </p:cNvPr>
          <p:cNvCxnSpPr/>
          <p:nvPr/>
        </p:nvCxnSpPr>
        <p:spPr>
          <a:xfrm flipH="1">
            <a:off x="3380014" y="20247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7B0A68-F52B-4058-9DE7-F86CAB427D6E}"/>
              </a:ext>
            </a:extLst>
          </p:cNvPr>
          <p:cNvSpPr txBox="1"/>
          <p:nvPr/>
        </p:nvSpPr>
        <p:spPr>
          <a:xfrm>
            <a:off x="3992335" y="224923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Ground coordinates and camera elevation</a:t>
            </a:r>
          </a:p>
        </p:txBody>
      </p:sp>
      <p:cxnSp>
        <p:nvCxnSpPr>
          <p:cNvPr id="10" name="Straight Arrow Connector 9">
            <a:extLst>
              <a:ext uri="{FF2B5EF4-FFF2-40B4-BE49-F238E27FC236}">
                <a16:creationId xmlns:a16="http://schemas.microsoft.com/office/drawing/2014/main" id="{B3CF6A8D-364D-4CFE-908F-A9B81D759DB5}"/>
              </a:ext>
            </a:extLst>
          </p:cNvPr>
          <p:cNvCxnSpPr/>
          <p:nvPr/>
        </p:nvCxnSpPr>
        <p:spPr>
          <a:xfrm flipH="1">
            <a:off x="3380014" y="23716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5F2B04-D794-4A7D-BCFC-0095B5DFC425}"/>
              </a:ext>
            </a:extLst>
          </p:cNvPr>
          <p:cNvSpPr txBox="1"/>
          <p:nvPr/>
        </p:nvSpPr>
        <p:spPr>
          <a:xfrm>
            <a:off x="3992336" y="285270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polygon representing one overlay element</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3380014" y="297517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3992336" y="4449006"/>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layer</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3380014" y="457981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57483F-ECCD-4DD4-BE88-AED78F2006E3}"/>
              </a:ext>
            </a:extLst>
          </p:cNvPr>
          <p:cNvSpPr txBox="1"/>
          <p:nvPr/>
        </p:nvSpPr>
        <p:spPr>
          <a:xfrm>
            <a:off x="4474029" y="4815434"/>
            <a:ext cx="254725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component elements</a:t>
            </a:r>
          </a:p>
        </p:txBody>
      </p:sp>
      <p:cxnSp>
        <p:nvCxnSpPr>
          <p:cNvPr id="16" name="Straight Arrow Connector 15">
            <a:extLst>
              <a:ext uri="{FF2B5EF4-FFF2-40B4-BE49-F238E27FC236}">
                <a16:creationId xmlns:a16="http://schemas.microsoft.com/office/drawing/2014/main" id="{2383F5D8-30F9-4BF2-BDD8-332A252E3F02}"/>
              </a:ext>
            </a:extLst>
          </p:cNvPr>
          <p:cNvCxnSpPr/>
          <p:nvPr/>
        </p:nvCxnSpPr>
        <p:spPr>
          <a:xfrm flipH="1">
            <a:off x="3861707" y="493789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2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322620"/>
            <a:ext cx="7559160"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Several functions are called in response to user selection and input on the HTML page. </a:t>
            </a:r>
            <a:endParaRPr lang="en-AU" sz="11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5552FF-7512-4DDC-AEA4-30FDB82738AD}"/>
              </a:ext>
            </a:extLst>
          </p:cNvPr>
          <p:cNvPicPr>
            <a:picLocks noChangeAspect="1"/>
          </p:cNvPicPr>
          <p:nvPr/>
        </p:nvPicPr>
        <p:blipFill>
          <a:blip r:embed="rId4"/>
          <a:stretch>
            <a:fillRect/>
          </a:stretch>
        </p:blipFill>
        <p:spPr>
          <a:xfrm>
            <a:off x="759279" y="1776189"/>
            <a:ext cx="3114286" cy="285714"/>
          </a:xfrm>
          <a:prstGeom prst="rect">
            <a:avLst/>
          </a:prstGeom>
          <a:ln w="3175">
            <a:solidFill>
              <a:schemeClr val="tx1"/>
            </a:solidFill>
          </a:ln>
        </p:spPr>
      </p:pic>
      <p:sp>
        <p:nvSpPr>
          <p:cNvPr id="17" name="Rectangle 16">
            <a:extLst>
              <a:ext uri="{FF2B5EF4-FFF2-40B4-BE49-F238E27FC236}">
                <a16:creationId xmlns:a16="http://schemas.microsoft.com/office/drawing/2014/main" id="{5EF6DEF4-5CA9-4E98-8C60-24C4560B2AE4}"/>
              </a:ext>
            </a:extLst>
          </p:cNvPr>
          <p:cNvSpPr/>
          <p:nvPr/>
        </p:nvSpPr>
        <p:spPr>
          <a:xfrm>
            <a:off x="4216466" y="1791445"/>
            <a:ext cx="409435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name="layer" onchange="</a:t>
            </a:r>
            <a:r>
              <a:rPr lang="en-AU" sz="1100" b="1" noProof="1">
                <a:latin typeface="Calibri" panose="020F0502020204030204" pitchFamily="34" charset="0"/>
                <a:cs typeface="Calibri" panose="020F0502020204030204" pitchFamily="34" charset="0"/>
              </a:rPr>
              <a:t>InsertTimes</a:t>
            </a:r>
            <a:r>
              <a:rPr lang="en-AU" sz="1100" noProof="1">
                <a:latin typeface="Calibri" panose="020F0502020204030204" pitchFamily="34" charset="0"/>
                <a:cs typeface="Calibri" panose="020F0502020204030204" pitchFamily="34" charset="0"/>
              </a:rPr>
              <a:t>(this)"&gt;</a:t>
            </a:r>
          </a:p>
        </p:txBody>
      </p:sp>
      <p:sp>
        <p:nvSpPr>
          <p:cNvPr id="18" name="TextBox 17">
            <a:extLst>
              <a:ext uri="{FF2B5EF4-FFF2-40B4-BE49-F238E27FC236}">
                <a16:creationId xmlns:a16="http://schemas.microsoft.com/office/drawing/2014/main" id="{23E7A04F-E4CC-43B1-8446-680B2DE7DC37}"/>
              </a:ext>
            </a:extLst>
          </p:cNvPr>
          <p:cNvSpPr txBox="1"/>
          <p:nvPr/>
        </p:nvSpPr>
        <p:spPr>
          <a:xfrm>
            <a:off x="4210047" y="2056139"/>
            <a:ext cx="4101974" cy="984885"/>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data acquisition times.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times[i] = "2001-01-01T00:00:00.000Z,…,"</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&lt;select name="time" multiple="multiple"&gt;</a:t>
            </a:r>
          </a:p>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Change the thumbnail image to suit the layer.</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main_images = ['geoglam_fractional_cover.png’,… ];</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main_image.src = '/images/' + main_images[i]; </a:t>
            </a:r>
          </a:p>
        </p:txBody>
      </p:sp>
      <p:cxnSp>
        <p:nvCxnSpPr>
          <p:cNvPr id="20" name="Straight Arrow Connector 19">
            <a:extLst>
              <a:ext uri="{FF2B5EF4-FFF2-40B4-BE49-F238E27FC236}">
                <a16:creationId xmlns:a16="http://schemas.microsoft.com/office/drawing/2014/main" id="{35F779C1-4D5E-433F-A60D-A98AC0BD8E0C}"/>
              </a:ext>
            </a:extLst>
          </p:cNvPr>
          <p:cNvCxnSpPr>
            <a:cxnSpLocks/>
            <a:stCxn id="17" idx="1"/>
            <a:endCxn id="6" idx="3"/>
          </p:cNvCxnSpPr>
          <p:nvPr/>
        </p:nvCxnSpPr>
        <p:spPr>
          <a:xfrm flipH="1" flipV="1">
            <a:off x="3873565" y="19190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07899A-D157-4A39-9EA3-7EE531928F76}"/>
              </a:ext>
            </a:extLst>
          </p:cNvPr>
          <p:cNvPicPr>
            <a:picLocks noChangeAspect="1"/>
          </p:cNvPicPr>
          <p:nvPr/>
        </p:nvPicPr>
        <p:blipFill>
          <a:blip r:embed="rId5"/>
          <a:stretch>
            <a:fillRect/>
          </a:stretch>
        </p:blipFill>
        <p:spPr>
          <a:xfrm>
            <a:off x="759278" y="2110292"/>
            <a:ext cx="3114285" cy="495238"/>
          </a:xfrm>
          <a:prstGeom prst="rect">
            <a:avLst/>
          </a:prstGeom>
          <a:ln w="3175">
            <a:solidFill>
              <a:schemeClr val="tx1"/>
            </a:solidFill>
          </a:ln>
        </p:spPr>
      </p:pic>
      <p:pic>
        <p:nvPicPr>
          <p:cNvPr id="23" name="Picture 22">
            <a:extLst>
              <a:ext uri="{FF2B5EF4-FFF2-40B4-BE49-F238E27FC236}">
                <a16:creationId xmlns:a16="http://schemas.microsoft.com/office/drawing/2014/main" id="{01164117-00E8-48AB-BD2E-04FA42432670}"/>
              </a:ext>
            </a:extLst>
          </p:cNvPr>
          <p:cNvPicPr>
            <a:picLocks noChangeAspect="1"/>
          </p:cNvPicPr>
          <p:nvPr/>
        </p:nvPicPr>
        <p:blipFill>
          <a:blip r:embed="rId6"/>
          <a:stretch>
            <a:fillRect/>
          </a:stretch>
        </p:blipFill>
        <p:spPr>
          <a:xfrm>
            <a:off x="759278" y="3287817"/>
            <a:ext cx="3114285" cy="610108"/>
          </a:xfrm>
          <a:prstGeom prst="rect">
            <a:avLst/>
          </a:prstGeom>
          <a:ln w="3175">
            <a:solidFill>
              <a:schemeClr val="tx1"/>
            </a:solidFill>
          </a:ln>
        </p:spPr>
      </p:pic>
      <p:sp>
        <p:nvSpPr>
          <p:cNvPr id="24" name="Rectangle 23">
            <a:extLst>
              <a:ext uri="{FF2B5EF4-FFF2-40B4-BE49-F238E27FC236}">
                <a16:creationId xmlns:a16="http://schemas.microsoft.com/office/drawing/2014/main" id="{83C81309-FE22-4961-AD9E-FAF5155F037F}"/>
              </a:ext>
            </a:extLst>
          </p:cNvPr>
          <p:cNvSpPr/>
          <p:nvPr/>
        </p:nvSpPr>
        <p:spPr>
          <a:xfrm>
            <a:off x="4216466" y="3302392"/>
            <a:ext cx="4101974"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name=“region" onchange="</a:t>
            </a:r>
            <a:r>
              <a:rPr lang="en-AU" sz="1100" b="1" noProof="1">
                <a:latin typeface="Calibri" panose="020F0502020204030204" pitchFamily="34" charset="0"/>
                <a:cs typeface="Calibri" panose="020F0502020204030204" pitchFamily="34" charset="0"/>
              </a:rPr>
              <a:t>GetCoordinates</a:t>
            </a:r>
            <a:r>
              <a:rPr lang="en-AU" sz="1100" noProof="1">
                <a:latin typeface="Calibri" panose="020F0502020204030204" pitchFamily="34" charset="0"/>
                <a:cs typeface="Calibri" panose="020F0502020204030204" pitchFamily="34" charset="0"/>
              </a:rPr>
              <a:t>(this.form,this)"&gt;</a:t>
            </a:r>
          </a:p>
        </p:txBody>
      </p:sp>
      <p:sp>
        <p:nvSpPr>
          <p:cNvPr id="25" name="TextBox 24">
            <a:extLst>
              <a:ext uri="{FF2B5EF4-FFF2-40B4-BE49-F238E27FC236}">
                <a16:creationId xmlns:a16="http://schemas.microsoft.com/office/drawing/2014/main" id="{271F97EB-2893-46EA-95D8-ED02F89C99F9}"/>
              </a:ext>
            </a:extLst>
          </p:cNvPr>
          <p:cNvSpPr txBox="1"/>
          <p:nvPr/>
        </p:nvSpPr>
        <p:spPr>
          <a:xfrm>
            <a:off x="4210047" y="3567086"/>
            <a:ext cx="4108392" cy="400110"/>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bounding box coordinates.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region["AU"] = "112.324219,-44.087585,153.984375,-10.919618"; </a:t>
            </a:r>
          </a:p>
        </p:txBody>
      </p:sp>
      <p:cxnSp>
        <p:nvCxnSpPr>
          <p:cNvPr id="26" name="Straight Arrow Connector 25">
            <a:extLst>
              <a:ext uri="{FF2B5EF4-FFF2-40B4-BE49-F238E27FC236}">
                <a16:creationId xmlns:a16="http://schemas.microsoft.com/office/drawing/2014/main" id="{14A926D2-7337-4E12-897B-FE311AAB6893}"/>
              </a:ext>
            </a:extLst>
          </p:cNvPr>
          <p:cNvCxnSpPr>
            <a:cxnSpLocks/>
            <a:stCxn id="24" idx="1"/>
          </p:cNvCxnSpPr>
          <p:nvPr/>
        </p:nvCxnSpPr>
        <p:spPr>
          <a:xfrm flipH="1" flipV="1">
            <a:off x="3873568" y="342999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DE472-4001-41F3-81BA-BEE5770B7DB2}"/>
              </a:ext>
            </a:extLst>
          </p:cNvPr>
          <p:cNvCxnSpPr>
            <a:cxnSpLocks/>
          </p:cNvCxnSpPr>
          <p:nvPr/>
        </p:nvCxnSpPr>
        <p:spPr>
          <a:xfrm flipH="1" flipV="1">
            <a:off x="3867148" y="3756761"/>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6AB1A6-C04C-43FB-9C41-92143A6269C5}"/>
              </a:ext>
            </a:extLst>
          </p:cNvPr>
          <p:cNvCxnSpPr>
            <a:cxnSpLocks/>
          </p:cNvCxnSpPr>
          <p:nvPr/>
        </p:nvCxnSpPr>
        <p:spPr>
          <a:xfrm flipH="1" flipV="1">
            <a:off x="3867147" y="234067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5A41979-DD59-47FA-A45C-A8437843E620}"/>
              </a:ext>
            </a:extLst>
          </p:cNvPr>
          <p:cNvPicPr>
            <a:picLocks noChangeAspect="1"/>
          </p:cNvPicPr>
          <p:nvPr/>
        </p:nvPicPr>
        <p:blipFill>
          <a:blip r:embed="rId7"/>
          <a:stretch>
            <a:fillRect/>
          </a:stretch>
        </p:blipFill>
        <p:spPr>
          <a:xfrm>
            <a:off x="3495718" y="4128774"/>
            <a:ext cx="371429" cy="238095"/>
          </a:xfrm>
          <a:prstGeom prst="rect">
            <a:avLst/>
          </a:prstGeom>
        </p:spPr>
      </p:pic>
      <p:sp>
        <p:nvSpPr>
          <p:cNvPr id="33" name="Rectangle 32">
            <a:extLst>
              <a:ext uri="{FF2B5EF4-FFF2-40B4-BE49-F238E27FC236}">
                <a16:creationId xmlns:a16="http://schemas.microsoft.com/office/drawing/2014/main" id="{8C76D884-6016-4174-AEC7-FCC31299E812}"/>
              </a:ext>
            </a:extLst>
          </p:cNvPr>
          <p:cNvSpPr/>
          <p:nvPr/>
        </p:nvSpPr>
        <p:spPr>
          <a:xfrm>
            <a:off x="4214721" y="4102175"/>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ShowHideBBoxFinder</a:t>
            </a:r>
            <a:r>
              <a:rPr lang="en-AU" sz="1050" noProof="1">
                <a:latin typeface="Calibri" panose="020F0502020204030204" pitchFamily="34" charset="0"/>
                <a:cs typeface="Calibri" panose="020F0502020204030204" pitchFamily="34" charset="0"/>
              </a:rPr>
              <a:t>(document.BBox_finder)"&gt;</a:t>
            </a:r>
          </a:p>
        </p:txBody>
      </p:sp>
      <p:sp>
        <p:nvSpPr>
          <p:cNvPr id="34" name="TextBox 33">
            <a:extLst>
              <a:ext uri="{FF2B5EF4-FFF2-40B4-BE49-F238E27FC236}">
                <a16:creationId xmlns:a16="http://schemas.microsoft.com/office/drawing/2014/main" id="{8AC6A02F-018F-4951-8763-D0ADCE1FE953}"/>
              </a:ext>
            </a:extLst>
          </p:cNvPr>
          <p:cNvSpPr txBox="1"/>
          <p:nvPr/>
        </p:nvSpPr>
        <p:spPr>
          <a:xfrm>
            <a:off x="4216466" y="4358705"/>
            <a:ext cx="4101973"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rand = Math.floor((Math.random()*1000000)+1);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iframe = 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iframe.src</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 = "/BBox?uid="+rand;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showHideToggle('bbox_finder', 'div');</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bbox_finder.scrollIntoView(true);</a:t>
            </a:r>
          </a:p>
        </p:txBody>
      </p:sp>
      <p:cxnSp>
        <p:nvCxnSpPr>
          <p:cNvPr id="35" name="Straight Arrow Connector 34">
            <a:extLst>
              <a:ext uri="{FF2B5EF4-FFF2-40B4-BE49-F238E27FC236}">
                <a16:creationId xmlns:a16="http://schemas.microsoft.com/office/drawing/2014/main" id="{8A573CA9-22B4-4C10-905E-3675C87A1905}"/>
              </a:ext>
            </a:extLst>
          </p:cNvPr>
          <p:cNvCxnSpPr>
            <a:cxnSpLocks/>
            <a:stCxn id="33" idx="1"/>
          </p:cNvCxnSpPr>
          <p:nvPr/>
        </p:nvCxnSpPr>
        <p:spPr>
          <a:xfrm flipH="1">
            <a:off x="3871823" y="4229133"/>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E1A0D-DF78-45F5-B847-BB3052F88D6D}"/>
              </a:ext>
            </a:extLst>
          </p:cNvPr>
          <p:cNvSpPr txBox="1"/>
          <p:nvPr/>
        </p:nvSpPr>
        <p:spPr>
          <a:xfrm>
            <a:off x="-43548" y="6017079"/>
            <a:ext cx="7864933" cy="246221"/>
          </a:xfrm>
          <a:prstGeom prst="rect">
            <a:avLst/>
          </a:prstGeom>
          <a:noFill/>
        </p:spPr>
        <p:txBody>
          <a:bodyPr wrap="square" rtlCol="0">
            <a:spAutoFit/>
          </a:bodyPr>
          <a:lstStyle/>
          <a:p>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BBox is an external program forked form </a:t>
            </a:r>
            <a:r>
              <a:rPr lang="en-AU" sz="800" noProof="1">
                <a:latin typeface="Calibri" panose="020F0502020204030204" pitchFamily="34" charset="0"/>
                <a:cs typeface="Calibri" panose="020F0502020204030204" pitchFamily="34" charset="0"/>
                <a:hlinkClick r:id="rId8"/>
              </a:rPr>
              <a:t>here</a:t>
            </a:r>
            <a:r>
              <a:rPr lang="en-AU" sz="800" noProof="1">
                <a:latin typeface="Calibri" panose="020F0502020204030204" pitchFamily="34" charset="0"/>
                <a:cs typeface="Calibri" panose="020F0502020204030204" pitchFamily="34" charset="0"/>
              </a:rPr>
              <a:t> and modified to suit. It resides on the local server. See slide, ‘User Guide – BBox Finder’ for a view and description.</a:t>
            </a:r>
          </a:p>
        </p:txBody>
      </p:sp>
      <p:pic>
        <p:nvPicPr>
          <p:cNvPr id="37" name="Picture 36">
            <a:extLst>
              <a:ext uri="{FF2B5EF4-FFF2-40B4-BE49-F238E27FC236}">
                <a16:creationId xmlns:a16="http://schemas.microsoft.com/office/drawing/2014/main" id="{961CE7E6-BE82-4693-B239-D3DC06278FD8}"/>
              </a:ext>
            </a:extLst>
          </p:cNvPr>
          <p:cNvPicPr>
            <a:picLocks noChangeAspect="1"/>
          </p:cNvPicPr>
          <p:nvPr/>
        </p:nvPicPr>
        <p:blipFill>
          <a:blip r:embed="rId9"/>
          <a:stretch>
            <a:fillRect/>
          </a:stretch>
        </p:blipFill>
        <p:spPr>
          <a:xfrm>
            <a:off x="3654515" y="5343465"/>
            <a:ext cx="219048" cy="209524"/>
          </a:xfrm>
          <a:prstGeom prst="rect">
            <a:avLst/>
          </a:prstGeom>
          <a:ln w="3175">
            <a:solidFill>
              <a:schemeClr val="tx1"/>
            </a:solidFill>
          </a:ln>
        </p:spPr>
      </p:pic>
      <p:sp>
        <p:nvSpPr>
          <p:cNvPr id="38" name="Rectangle 37">
            <a:extLst>
              <a:ext uri="{FF2B5EF4-FFF2-40B4-BE49-F238E27FC236}">
                <a16:creationId xmlns:a16="http://schemas.microsoft.com/office/drawing/2014/main" id="{9F971F2D-D640-4924-9E39-ADB771723260}"/>
              </a:ext>
            </a:extLst>
          </p:cNvPr>
          <p:cNvSpPr/>
          <p:nvPr/>
        </p:nvSpPr>
        <p:spPr>
          <a:xfrm>
            <a:off x="4214784" y="5312787"/>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GetBBoxValue</a:t>
            </a:r>
            <a:r>
              <a:rPr lang="en-AU" sz="1050" noProof="1">
                <a:latin typeface="Calibri" panose="020F0502020204030204" pitchFamily="34" charset="0"/>
                <a:cs typeface="Calibri" panose="020F0502020204030204" pitchFamily="34" charset="0"/>
              </a:rPr>
              <a:t>(1)"&gt;</a:t>
            </a:r>
          </a:p>
        </p:txBody>
      </p:sp>
      <p:sp>
        <p:nvSpPr>
          <p:cNvPr id="39" name="TextBox 38">
            <a:extLst>
              <a:ext uri="{FF2B5EF4-FFF2-40B4-BE49-F238E27FC236}">
                <a16:creationId xmlns:a16="http://schemas.microsoft.com/office/drawing/2014/main" id="{E87F22C5-0308-446F-95BE-4AAC9E918970}"/>
              </a:ext>
            </a:extLst>
          </p:cNvPr>
          <p:cNvSpPr txBox="1"/>
          <p:nvPr/>
        </p:nvSpPr>
        <p:spPr>
          <a:xfrm>
            <a:off x="4216528" y="5569317"/>
            <a:ext cx="6527671"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bbox= document.getElementById('BBox_finder'</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).contentWindow.document.getElementById('boxbounds').innerHTML;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form.bbox.value = bbox;</a:t>
            </a:r>
          </a:p>
        </p:txBody>
      </p:sp>
      <p:cxnSp>
        <p:nvCxnSpPr>
          <p:cNvPr id="40" name="Straight Arrow Connector 39">
            <a:extLst>
              <a:ext uri="{FF2B5EF4-FFF2-40B4-BE49-F238E27FC236}">
                <a16:creationId xmlns:a16="http://schemas.microsoft.com/office/drawing/2014/main" id="{15B0842C-8125-4F27-AAF3-6F025E66CEE8}"/>
              </a:ext>
            </a:extLst>
          </p:cNvPr>
          <p:cNvCxnSpPr>
            <a:cxnSpLocks/>
          </p:cNvCxnSpPr>
          <p:nvPr/>
        </p:nvCxnSpPr>
        <p:spPr>
          <a:xfrm flipH="1">
            <a:off x="3867147" y="5442217"/>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C1D973D-631D-4A65-B757-A546914ACE14}"/>
              </a:ext>
            </a:extLst>
          </p:cNvPr>
          <p:cNvPicPr>
            <a:picLocks noChangeAspect="1"/>
          </p:cNvPicPr>
          <p:nvPr/>
        </p:nvPicPr>
        <p:blipFill>
          <a:blip r:embed="rId10"/>
          <a:stretch>
            <a:fillRect/>
          </a:stretch>
        </p:blipFill>
        <p:spPr>
          <a:xfrm>
            <a:off x="759278" y="5299186"/>
            <a:ext cx="2862234" cy="285714"/>
          </a:xfrm>
          <a:prstGeom prst="rect">
            <a:avLst/>
          </a:prstGeom>
          <a:ln w="3175">
            <a:solidFill>
              <a:schemeClr val="tx1"/>
            </a:solidFill>
          </a:ln>
        </p:spPr>
      </p:pic>
      <p:pic>
        <p:nvPicPr>
          <p:cNvPr id="5" name="Picture 4">
            <a:extLst>
              <a:ext uri="{FF2B5EF4-FFF2-40B4-BE49-F238E27FC236}">
                <a16:creationId xmlns:a16="http://schemas.microsoft.com/office/drawing/2014/main" id="{F5FB8EC8-2FC8-40DE-B5B8-54B2D3D85AFC}"/>
              </a:ext>
            </a:extLst>
          </p:cNvPr>
          <p:cNvPicPr>
            <a:picLocks noChangeAspect="1"/>
          </p:cNvPicPr>
          <p:nvPr/>
        </p:nvPicPr>
        <p:blipFill>
          <a:blip r:embed="rId11"/>
          <a:stretch>
            <a:fillRect/>
          </a:stretch>
        </p:blipFill>
        <p:spPr>
          <a:xfrm>
            <a:off x="751114" y="2643323"/>
            <a:ext cx="544338" cy="428780"/>
          </a:xfrm>
          <a:prstGeom prst="rect">
            <a:avLst/>
          </a:prstGeom>
        </p:spPr>
      </p:pic>
    </p:spTree>
    <p:custDataLst>
      <p:tags r:id="rId1"/>
    </p:custDataLst>
    <p:extLst>
      <p:ext uri="{BB962C8B-B14F-4D97-AF65-F5344CB8AC3E}">
        <p14:creationId xmlns:p14="http://schemas.microsoft.com/office/powerpoint/2010/main" val="89106266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ECBFA8-0A45-4E65-9300-61C621223B0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5F829DF-9214-4A56-A8B9-339B19FA15E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FB22C68-13D0-4A0D-9558-689CF01BF1BA}"/>
              </a:ext>
            </a:extLst>
          </p:cNvPr>
          <p:cNvSpPr/>
          <p:nvPr/>
        </p:nvSpPr>
        <p:spPr>
          <a:xfrm>
            <a:off x="5021055" y="1624712"/>
            <a:ext cx="627831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&lt;img onmousedown="</a:t>
            </a:r>
            <a:r>
              <a:rPr lang="en-AU" sz="1100" b="1" noProof="1">
                <a:latin typeface="Calibri" panose="020F0502020204030204" pitchFamily="34" charset="0"/>
                <a:cs typeface="Calibri" panose="020F0502020204030204" pitchFamily="34" charset="0"/>
              </a:rPr>
              <a:t>ZoomInAroundCrosshair</a:t>
            </a:r>
            <a:r>
              <a:rPr lang="en-AU" sz="1100" noProof="1">
                <a:latin typeface="Calibri" panose="020F0502020204030204" pitchFamily="34" charset="0"/>
                <a:cs typeface="Calibri" panose="020F0502020204030204" pitchFamily="34" charset="0"/>
              </a:rPr>
              <a:t>();"&gt;</a:t>
            </a:r>
          </a:p>
        </p:txBody>
      </p:sp>
      <p:sp>
        <p:nvSpPr>
          <p:cNvPr id="9" name="TextBox 8">
            <a:extLst>
              <a:ext uri="{FF2B5EF4-FFF2-40B4-BE49-F238E27FC236}">
                <a16:creationId xmlns:a16="http://schemas.microsoft.com/office/drawing/2014/main" id="{5688AFE1-49D8-445F-90DF-7B26BDD0B4D3}"/>
              </a:ext>
            </a:extLst>
          </p:cNvPr>
          <p:cNvSpPr txBox="1"/>
          <p:nvPr/>
        </p:nvSpPr>
        <p:spPr>
          <a:xfrm>
            <a:off x="5018311" y="1885929"/>
            <a:ext cx="6281060"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crosshair= document.getElementById('BBox_finder').contentWindow.document.getElementById('center').innerHTML;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document.forms.google_earth.crosshair.value = crosshair;</a:t>
            </a:r>
          </a:p>
        </p:txBody>
      </p:sp>
      <p:cxnSp>
        <p:nvCxnSpPr>
          <p:cNvPr id="10" name="Straight Arrow Connector 9">
            <a:extLst>
              <a:ext uri="{FF2B5EF4-FFF2-40B4-BE49-F238E27FC236}">
                <a16:creationId xmlns:a16="http://schemas.microsoft.com/office/drawing/2014/main" id="{2F40373E-C290-42F0-B53A-8A241926F141}"/>
              </a:ext>
            </a:extLst>
          </p:cNvPr>
          <p:cNvCxnSpPr>
            <a:cxnSpLocks/>
          </p:cNvCxnSpPr>
          <p:nvPr/>
        </p:nvCxnSpPr>
        <p:spPr>
          <a:xfrm flipH="1" flipV="1">
            <a:off x="4676782" y="176321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69B571-BB0D-4B5C-840F-B328B89C5420}"/>
              </a:ext>
            </a:extLst>
          </p:cNvPr>
          <p:cNvPicPr>
            <a:picLocks noChangeAspect="1"/>
          </p:cNvPicPr>
          <p:nvPr/>
        </p:nvPicPr>
        <p:blipFill>
          <a:blip r:embed="rId4"/>
          <a:stretch>
            <a:fillRect/>
          </a:stretch>
        </p:blipFill>
        <p:spPr>
          <a:xfrm>
            <a:off x="746435" y="1611911"/>
            <a:ext cx="3942857" cy="304762"/>
          </a:xfrm>
          <a:prstGeom prst="rect">
            <a:avLst/>
          </a:prstGeom>
          <a:ln w="3175">
            <a:solidFill>
              <a:schemeClr val="tx1"/>
            </a:solidFill>
          </a:ln>
        </p:spPr>
      </p:pic>
      <p:sp>
        <p:nvSpPr>
          <p:cNvPr id="12" name="TextBox 11">
            <a:extLst>
              <a:ext uri="{FF2B5EF4-FFF2-40B4-BE49-F238E27FC236}">
                <a16:creationId xmlns:a16="http://schemas.microsoft.com/office/drawing/2014/main" id="{28CBCD43-2BF6-4965-88C7-ABB8F7A56555}"/>
              </a:ext>
            </a:extLst>
          </p:cNvPr>
          <p:cNvSpPr txBox="1"/>
          <p:nvPr/>
        </p:nvSpPr>
        <p:spPr>
          <a:xfrm>
            <a:off x="5018311" y="2254057"/>
            <a:ext cx="6281060" cy="106182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form = document.forms.google_earth; </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x1 = parseFloat(x) - parseFloat((zoom_size/10));  x1 = x1.toFixed(1);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y1 = parseFloat(y) - parseFloat((zoom_size/10));  y1 = y1.toFixed(1);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x2 = parseFloat(x) + parseFloat((zoom_size/10)) + 0.1; x2 = x2.toFixed(1);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y2 = parseFloat(y) + parseFloat((zoom_size/10)) + 0.1; y2 = y2.toFixed(1);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bbox = x1 + "," + y1 + "," + x2 + "," + y2;</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form.bbox.value = bbox;</a:t>
            </a:r>
          </a:p>
        </p:txBody>
      </p:sp>
      <p:pic>
        <p:nvPicPr>
          <p:cNvPr id="13" name="Picture 12">
            <a:extLst>
              <a:ext uri="{FF2B5EF4-FFF2-40B4-BE49-F238E27FC236}">
                <a16:creationId xmlns:a16="http://schemas.microsoft.com/office/drawing/2014/main" id="{C3D4B8E7-1C50-49E6-9066-24796502D4D5}"/>
              </a:ext>
            </a:extLst>
          </p:cNvPr>
          <p:cNvPicPr>
            <a:picLocks noChangeAspect="1"/>
          </p:cNvPicPr>
          <p:nvPr/>
        </p:nvPicPr>
        <p:blipFill>
          <a:blip r:embed="rId5"/>
          <a:stretch>
            <a:fillRect/>
          </a:stretch>
        </p:blipFill>
        <p:spPr>
          <a:xfrm>
            <a:off x="1486306" y="2630548"/>
            <a:ext cx="3190476" cy="276190"/>
          </a:xfrm>
          <a:prstGeom prst="rect">
            <a:avLst/>
          </a:prstGeom>
          <a:ln w="3175">
            <a:solidFill>
              <a:schemeClr val="tx1"/>
            </a:solidFill>
          </a:ln>
        </p:spPr>
      </p:pic>
      <p:cxnSp>
        <p:nvCxnSpPr>
          <p:cNvPr id="14" name="Straight Arrow Connector 13">
            <a:extLst>
              <a:ext uri="{FF2B5EF4-FFF2-40B4-BE49-F238E27FC236}">
                <a16:creationId xmlns:a16="http://schemas.microsoft.com/office/drawing/2014/main" id="{C905A520-202F-4782-9EBA-9E7D72CE723F}"/>
              </a:ext>
            </a:extLst>
          </p:cNvPr>
          <p:cNvCxnSpPr>
            <a:cxnSpLocks/>
          </p:cNvCxnSpPr>
          <p:nvPr/>
        </p:nvCxnSpPr>
        <p:spPr>
          <a:xfrm flipH="1" flipV="1">
            <a:off x="4676782" y="2751605"/>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3A5CBB-FA4F-49BE-95EE-ED8FBDB9536F}"/>
              </a:ext>
            </a:extLst>
          </p:cNvPr>
          <p:cNvSpPr/>
          <p:nvPr/>
        </p:nvSpPr>
        <p:spPr>
          <a:xfrm>
            <a:off x="5021055" y="3433209"/>
            <a:ext cx="6278316" cy="261610"/>
          </a:xfrm>
          <a:prstGeom prst="rect">
            <a:avLst/>
          </a:prstGeom>
          <a:ln w="3175">
            <a:solidFill>
              <a:schemeClr val="tx1"/>
            </a:solidFill>
          </a:ln>
        </p:spPr>
        <p:txBody>
          <a:bodyPr wrap="square">
            <a:spAutoFit/>
          </a:bodyPr>
          <a:lstStyle/>
          <a:p>
            <a:r>
              <a:rPr lang="en-US" sz="1100" noProof="1">
                <a:latin typeface="Calibri" panose="020F0502020204030204" pitchFamily="34" charset="0"/>
                <a:cs typeface="Calibri" panose="020F0502020204030204" pitchFamily="34" charset="0"/>
              </a:rPr>
              <a:t>&lt;select name="key" onchange="</a:t>
            </a:r>
            <a:r>
              <a:rPr lang="en-US" sz="1100" b="1" noProof="1">
                <a:latin typeface="Calibri" panose="020F0502020204030204" pitchFamily="34" charset="0"/>
                <a:cs typeface="Calibri" panose="020F0502020204030204" pitchFamily="34" charset="0"/>
              </a:rPr>
              <a:t>FillTheValues</a:t>
            </a:r>
            <a:r>
              <a:rPr lang="en-US" sz="1100" noProof="1">
                <a:latin typeface="Calibri" panose="020F0502020204030204" pitchFamily="34" charset="0"/>
                <a:cs typeface="Calibri" panose="020F0502020204030204" pitchFamily="34" charset="0"/>
              </a:rPr>
              <a:t>(this) "&gt;</a:t>
            </a:r>
            <a:endParaRPr lang="en-AU" sz="11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FC0813D-075E-46A1-9B75-AACCF3B9D97A}"/>
              </a:ext>
            </a:extLst>
          </p:cNvPr>
          <p:cNvSpPr txBox="1"/>
          <p:nvPr/>
        </p:nvSpPr>
        <p:spPr>
          <a:xfrm>
            <a:off x="5018311" y="3694426"/>
            <a:ext cx="6281060"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key_values["natural"] = ["bay","beach"…];</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key = item.value;	</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values = key_values[key];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select_list = "&lt;select name="value" onchange="GetKeyValuePairs(this.form,this)"&gt;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select_list += "	&lt;option value=\"" + values[j] + "\" &gt;" + values[j] + "&lt;/option&gt;\n";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document.getElementById("key_values").innerHTML = select_list;</a:t>
            </a:r>
          </a:p>
        </p:txBody>
      </p:sp>
      <p:cxnSp>
        <p:nvCxnSpPr>
          <p:cNvPr id="18" name="Straight Arrow Connector 17">
            <a:extLst>
              <a:ext uri="{FF2B5EF4-FFF2-40B4-BE49-F238E27FC236}">
                <a16:creationId xmlns:a16="http://schemas.microsoft.com/office/drawing/2014/main" id="{9E9828B0-00BA-4348-8CB2-32904CBBB918}"/>
              </a:ext>
            </a:extLst>
          </p:cNvPr>
          <p:cNvCxnSpPr>
            <a:cxnSpLocks/>
          </p:cNvCxnSpPr>
          <p:nvPr/>
        </p:nvCxnSpPr>
        <p:spPr>
          <a:xfrm flipH="1" flipV="1">
            <a:off x="4676782" y="3553418"/>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8D670-D567-4345-87C5-7449ED3892F8}"/>
              </a:ext>
            </a:extLst>
          </p:cNvPr>
          <p:cNvCxnSpPr>
            <a:cxnSpLocks/>
          </p:cNvCxnSpPr>
          <p:nvPr/>
        </p:nvCxnSpPr>
        <p:spPr>
          <a:xfrm flipH="1" flipV="1">
            <a:off x="4675410" y="4120723"/>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BDA1AD6-E06D-43C4-8D3F-CEA40F3B2ACA}"/>
              </a:ext>
            </a:extLst>
          </p:cNvPr>
          <p:cNvPicPr>
            <a:picLocks noChangeAspect="1"/>
          </p:cNvPicPr>
          <p:nvPr/>
        </p:nvPicPr>
        <p:blipFill>
          <a:blip r:embed="rId6"/>
          <a:stretch>
            <a:fillRect/>
          </a:stretch>
        </p:blipFill>
        <p:spPr>
          <a:xfrm>
            <a:off x="1051197" y="3433209"/>
            <a:ext cx="3638095" cy="1085714"/>
          </a:xfrm>
          <a:prstGeom prst="rect">
            <a:avLst/>
          </a:prstGeom>
          <a:ln w="3175">
            <a:solidFill>
              <a:schemeClr val="tx1"/>
            </a:solidFill>
          </a:ln>
        </p:spPr>
      </p:pic>
      <p:pic>
        <p:nvPicPr>
          <p:cNvPr id="21" name="Picture 20">
            <a:extLst>
              <a:ext uri="{FF2B5EF4-FFF2-40B4-BE49-F238E27FC236}">
                <a16:creationId xmlns:a16="http://schemas.microsoft.com/office/drawing/2014/main" id="{CBFFA620-7C13-4AE9-A17D-F3F950D27C5F}"/>
              </a:ext>
            </a:extLst>
          </p:cNvPr>
          <p:cNvPicPr>
            <a:picLocks noChangeAspect="1"/>
          </p:cNvPicPr>
          <p:nvPr/>
        </p:nvPicPr>
        <p:blipFill>
          <a:blip r:embed="rId7"/>
          <a:stretch>
            <a:fillRect/>
          </a:stretch>
        </p:blipFill>
        <p:spPr>
          <a:xfrm>
            <a:off x="3371690" y="4791038"/>
            <a:ext cx="600000" cy="247619"/>
          </a:xfrm>
          <a:prstGeom prst="rect">
            <a:avLst/>
          </a:prstGeom>
          <a:ln w="3175">
            <a:solidFill>
              <a:schemeClr val="tx1"/>
            </a:solidFill>
          </a:ln>
        </p:spPr>
      </p:pic>
      <p:pic>
        <p:nvPicPr>
          <p:cNvPr id="22" name="Picture 21">
            <a:extLst>
              <a:ext uri="{FF2B5EF4-FFF2-40B4-BE49-F238E27FC236}">
                <a16:creationId xmlns:a16="http://schemas.microsoft.com/office/drawing/2014/main" id="{8C618153-DDFD-4C22-8323-6CA149935477}"/>
              </a:ext>
            </a:extLst>
          </p:cNvPr>
          <p:cNvPicPr>
            <a:picLocks noChangeAspect="1"/>
          </p:cNvPicPr>
          <p:nvPr/>
        </p:nvPicPr>
        <p:blipFill>
          <a:blip r:embed="rId8"/>
          <a:stretch>
            <a:fillRect/>
          </a:stretch>
        </p:blipFill>
        <p:spPr>
          <a:xfrm>
            <a:off x="4131714" y="4810085"/>
            <a:ext cx="219048" cy="209524"/>
          </a:xfrm>
          <a:prstGeom prst="rect">
            <a:avLst/>
          </a:prstGeom>
          <a:ln w="3175">
            <a:solidFill>
              <a:schemeClr val="tx1"/>
            </a:solidFill>
          </a:ln>
        </p:spPr>
      </p:pic>
      <p:pic>
        <p:nvPicPr>
          <p:cNvPr id="24" name="Picture 23">
            <a:extLst>
              <a:ext uri="{FF2B5EF4-FFF2-40B4-BE49-F238E27FC236}">
                <a16:creationId xmlns:a16="http://schemas.microsoft.com/office/drawing/2014/main" id="{5CDBAF72-9D0B-4706-AABC-E8201436F8C9}"/>
              </a:ext>
            </a:extLst>
          </p:cNvPr>
          <p:cNvPicPr>
            <a:picLocks noChangeAspect="1"/>
          </p:cNvPicPr>
          <p:nvPr/>
        </p:nvPicPr>
        <p:blipFill>
          <a:blip r:embed="rId9"/>
          <a:stretch>
            <a:fillRect/>
          </a:stretch>
        </p:blipFill>
        <p:spPr>
          <a:xfrm>
            <a:off x="4494458" y="4831858"/>
            <a:ext cx="180952" cy="171429"/>
          </a:xfrm>
          <a:prstGeom prst="rect">
            <a:avLst/>
          </a:prstGeom>
          <a:ln w="3175">
            <a:solidFill>
              <a:schemeClr val="tx1"/>
            </a:solidFill>
          </a:ln>
        </p:spPr>
      </p:pic>
      <p:sp>
        <p:nvSpPr>
          <p:cNvPr id="25" name="Rectangle 24">
            <a:extLst>
              <a:ext uri="{FF2B5EF4-FFF2-40B4-BE49-F238E27FC236}">
                <a16:creationId xmlns:a16="http://schemas.microsoft.com/office/drawing/2014/main" id="{07FDB0B4-E642-41F5-A3EA-A8583DB22501}"/>
              </a:ext>
            </a:extLst>
          </p:cNvPr>
          <p:cNvSpPr/>
          <p:nvPr/>
        </p:nvSpPr>
        <p:spPr>
          <a:xfrm>
            <a:off x="5021053" y="4796922"/>
            <a:ext cx="6278316" cy="246221"/>
          </a:xfrm>
          <a:prstGeom prst="rect">
            <a:avLst/>
          </a:prstGeom>
          <a:ln w="3175">
            <a:solidFill>
              <a:schemeClr val="tx1"/>
            </a:solidFill>
          </a:ln>
        </p:spPr>
        <p:txBody>
          <a:bodyPr wrap="square">
            <a:spAutoFit/>
          </a:bodyPr>
          <a:lstStyle/>
          <a:p>
            <a:r>
              <a:rPr lang="en-AU" sz="1000" noProof="1">
                <a:latin typeface="Calibri" panose="020F0502020204030204" pitchFamily="34" charset="0"/>
                <a:cs typeface="Calibri" panose="020F0502020204030204" pitchFamily="34" charset="0"/>
              </a:rPr>
              <a:t>&lt;input onclick="</a:t>
            </a:r>
            <a:r>
              <a:rPr lang="en-AU" sz="1000" b="1" noProof="1">
                <a:latin typeface="Calibri" panose="020F0502020204030204" pitchFamily="34" charset="0"/>
                <a:cs typeface="Calibri" panose="020F0502020204030204" pitchFamily="34" charset="0"/>
              </a:rPr>
              <a:t>ValidateInput</a:t>
            </a:r>
            <a:r>
              <a:rPr lang="en-AU" sz="1000" noProof="1">
                <a:latin typeface="Calibri" panose="020F0502020204030204" pitchFamily="34" charset="0"/>
                <a:cs typeface="Calibri" panose="020F0502020204030204" pitchFamily="34" charset="0"/>
              </a:rPr>
              <a:t>(document.forms.google_earth,1);"&gt;</a:t>
            </a:r>
          </a:p>
        </p:txBody>
      </p:sp>
      <p:cxnSp>
        <p:nvCxnSpPr>
          <p:cNvPr id="26" name="Straight Arrow Connector 25">
            <a:extLst>
              <a:ext uri="{FF2B5EF4-FFF2-40B4-BE49-F238E27FC236}">
                <a16:creationId xmlns:a16="http://schemas.microsoft.com/office/drawing/2014/main" id="{55B014EF-7922-4B5B-9C84-2FA905245BAD}"/>
              </a:ext>
            </a:extLst>
          </p:cNvPr>
          <p:cNvCxnSpPr>
            <a:cxnSpLocks/>
          </p:cNvCxnSpPr>
          <p:nvPr/>
        </p:nvCxnSpPr>
        <p:spPr>
          <a:xfrm flipH="1" flipV="1">
            <a:off x="4676780" y="491713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7A4321-0CC8-43FC-8DA9-5DBABE437894}"/>
              </a:ext>
            </a:extLst>
          </p:cNvPr>
          <p:cNvSpPr txBox="1"/>
          <p:nvPr/>
        </p:nvSpPr>
        <p:spPr>
          <a:xfrm>
            <a:off x="5018311" y="5049041"/>
            <a:ext cx="6281060" cy="49244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noProof="1">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document.getElementById("kml").innerHTML = </a:t>
            </a:r>
          </a:p>
          <a:p>
            <a:pPr lvl="1"/>
            <a:r>
              <a:rPr lang="en-AU" sz="800" noProof="1">
                <a:latin typeface="Calibri" panose="020F0502020204030204" pitchFamily="34" charset="0"/>
                <a:cs typeface="Calibri" panose="020F0502020204030204" pitchFamily="34" charset="0"/>
              </a:rPr>
              <a:t>      "&lt;img alt=\"Wait!\"&gt; Fetching...&lt;input type=\"button\" value=\"Cancel\"  onclick=\"</a:t>
            </a:r>
            <a:r>
              <a:rPr lang="en-AU" sz="800" b="1" noProof="1">
                <a:latin typeface="Calibri" panose="020F0502020204030204" pitchFamily="34" charset="0"/>
                <a:cs typeface="Calibri" panose="020F0502020204030204" pitchFamily="34" charset="0"/>
              </a:rPr>
              <a:t>CancelJob</a:t>
            </a:r>
            <a:r>
              <a:rPr lang="en-AU" sz="800" noProof="1">
                <a:latin typeface="Calibri" panose="020F0502020204030204" pitchFamily="34" charset="0"/>
                <a:cs typeface="Calibri" panose="020F0502020204030204" pitchFamily="34" charset="0"/>
              </a:rPr>
              <a:t>(this.form)\"&gt;";</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ajaxFunction(1,form);</a:t>
            </a:r>
          </a:p>
        </p:txBody>
      </p:sp>
      <p:sp>
        <p:nvSpPr>
          <p:cNvPr id="29" name="TextBox 28">
            <a:extLst>
              <a:ext uri="{FF2B5EF4-FFF2-40B4-BE49-F238E27FC236}">
                <a16:creationId xmlns:a16="http://schemas.microsoft.com/office/drawing/2014/main" id="{01BC2E57-AEA2-458B-806D-3D18C2F19CAC}"/>
              </a:ext>
            </a:extLst>
          </p:cNvPr>
          <p:cNvSpPr txBox="1"/>
          <p:nvPr/>
        </p:nvSpPr>
        <p:spPr>
          <a:xfrm>
            <a:off x="3912595"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D39E066-8F73-4AF6-A39B-39602BDAC153}"/>
              </a:ext>
            </a:extLst>
          </p:cNvPr>
          <p:cNvSpPr txBox="1"/>
          <p:nvPr/>
        </p:nvSpPr>
        <p:spPr>
          <a:xfrm>
            <a:off x="4275653"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B80CADA-274D-461E-A165-CE77A13BCB94}"/>
              </a:ext>
            </a:extLst>
          </p:cNvPr>
          <p:cNvPicPr>
            <a:picLocks noChangeAspect="1"/>
          </p:cNvPicPr>
          <p:nvPr/>
        </p:nvPicPr>
        <p:blipFill>
          <a:blip r:embed="rId10"/>
          <a:stretch>
            <a:fillRect/>
          </a:stretch>
        </p:blipFill>
        <p:spPr>
          <a:xfrm>
            <a:off x="3371691" y="5158866"/>
            <a:ext cx="1303720" cy="213475"/>
          </a:xfrm>
          <a:prstGeom prst="rect">
            <a:avLst/>
          </a:prstGeom>
          <a:ln w="3175">
            <a:solidFill>
              <a:schemeClr val="tx1"/>
            </a:solidFill>
          </a:ln>
        </p:spPr>
      </p:pic>
      <p:cxnSp>
        <p:nvCxnSpPr>
          <p:cNvPr id="28" name="Straight Arrow Connector 27">
            <a:extLst>
              <a:ext uri="{FF2B5EF4-FFF2-40B4-BE49-F238E27FC236}">
                <a16:creationId xmlns:a16="http://schemas.microsoft.com/office/drawing/2014/main" id="{BC4B2472-5FD8-4F01-9894-95C1A172EB7A}"/>
              </a:ext>
            </a:extLst>
          </p:cNvPr>
          <p:cNvCxnSpPr>
            <a:cxnSpLocks/>
          </p:cNvCxnSpPr>
          <p:nvPr/>
        </p:nvCxnSpPr>
        <p:spPr>
          <a:xfrm flipH="1" flipV="1">
            <a:off x="4677057" y="52581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57257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14.xml><?xml version="1.0" encoding="utf-8"?>
<p:tagLst xmlns:a="http://schemas.openxmlformats.org/drawingml/2006/main" xmlns:r="http://schemas.openxmlformats.org/officeDocument/2006/relationships" xmlns:p="http://schemas.openxmlformats.org/presentationml/2006/main">
  <p:tag name="TIMING" val="|0.5|10.3|5.2|4.1|5"/>
</p:tagLst>
</file>

<file path=ppt/tags/tag15.xml><?xml version="1.0" encoding="utf-8"?>
<p:tagLst xmlns:a="http://schemas.openxmlformats.org/drawingml/2006/main" xmlns:r="http://schemas.openxmlformats.org/officeDocument/2006/relationships" xmlns:p="http://schemas.openxmlformats.org/presentationml/2006/main">
  <p:tag name="TIMING" val="|0.5|10.3|5.2|4.1|5"/>
</p:tagLst>
</file>

<file path=ppt/tags/tag16.xml><?xml version="1.0" encoding="utf-8"?>
<p:tagLst xmlns:a="http://schemas.openxmlformats.org/drawingml/2006/main" xmlns:r="http://schemas.openxmlformats.org/officeDocument/2006/relationships" xmlns:p="http://schemas.openxmlformats.org/presentationml/2006/main">
  <p:tag name="TIMING" val="|0.5|10.3|5.2|4.1|5"/>
</p:tagLst>
</file>

<file path=ppt/tags/tag17.xml><?xml version="1.0" encoding="utf-8"?>
<p:tagLst xmlns:a="http://schemas.openxmlformats.org/drawingml/2006/main" xmlns:r="http://schemas.openxmlformats.org/officeDocument/2006/relationships" xmlns:p="http://schemas.openxmlformats.org/presentationml/2006/main">
  <p:tag name="TIMING" val="|0.5|10.3|5.2|4.1|5"/>
</p:tagLst>
</file>

<file path=ppt/tags/tag18.xml><?xml version="1.0" encoding="utf-8"?>
<p:tagLst xmlns:a="http://schemas.openxmlformats.org/drawingml/2006/main" xmlns:r="http://schemas.openxmlformats.org/officeDocument/2006/relationships" xmlns:p="http://schemas.openxmlformats.org/presentationml/2006/main">
  <p:tag name="TIMING" val="|0.5|10.3|5.2|4.1|5"/>
</p:tagLst>
</file>

<file path=ppt/tags/tag19.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0.5|10.3|5.2|4.1|5"/>
</p:tagLst>
</file>

<file path=ppt/tags/tag21.xml><?xml version="1.0" encoding="utf-8"?>
<p:tagLst xmlns:a="http://schemas.openxmlformats.org/drawingml/2006/main" xmlns:r="http://schemas.openxmlformats.org/officeDocument/2006/relationships" xmlns:p="http://schemas.openxmlformats.org/presentationml/2006/main">
  <p:tag name="TIMING" val="|0.5|10.3|5.2|4.1|5"/>
</p:tagLst>
</file>

<file path=ppt/tags/tag22.xml><?xml version="1.0" encoding="utf-8"?>
<p:tagLst xmlns:a="http://schemas.openxmlformats.org/drawingml/2006/main" xmlns:r="http://schemas.openxmlformats.org/officeDocument/2006/relationships" xmlns:p="http://schemas.openxmlformats.org/presentationml/2006/main">
  <p:tag name="TIMING" val="|0.5|10.3|5.2|4.1|5"/>
</p:tagLst>
</file>

<file path=ppt/tags/tag23.xml><?xml version="1.0" encoding="utf-8"?>
<p:tagLst xmlns:a="http://schemas.openxmlformats.org/drawingml/2006/main" xmlns:r="http://schemas.openxmlformats.org/officeDocument/2006/relationships" xmlns:p="http://schemas.openxmlformats.org/presentationml/2006/main">
  <p:tag name="TIMING" val="|0.5|10.3|5.2|4.1|5"/>
</p:tagLst>
</file>

<file path=ppt/tags/tag24.xml><?xml version="1.0" encoding="utf-8"?>
<p:tagLst xmlns:a="http://schemas.openxmlformats.org/drawingml/2006/main" xmlns:r="http://schemas.openxmlformats.org/officeDocument/2006/relationships" xmlns:p="http://schemas.openxmlformats.org/presentationml/2006/main">
  <p:tag name="TIMING" val="|0.5|10.3|5.2|4.1|5"/>
</p:tagLst>
</file>

<file path=ppt/tags/tag25.xml><?xml version="1.0" encoding="utf-8"?>
<p:tagLst xmlns:a="http://schemas.openxmlformats.org/drawingml/2006/main" xmlns:r="http://schemas.openxmlformats.org/officeDocument/2006/relationships" xmlns:p="http://schemas.openxmlformats.org/presentationml/2006/main">
  <p:tag name="TIMING" val="|0.5|10.3|5.2|4.1|5"/>
</p:tagLst>
</file>

<file path=ppt/tags/tag26.xml><?xml version="1.0" encoding="utf-8"?>
<p:tagLst xmlns:a="http://schemas.openxmlformats.org/drawingml/2006/main" xmlns:r="http://schemas.openxmlformats.org/officeDocument/2006/relationships" xmlns:p="http://schemas.openxmlformats.org/presentationml/2006/main">
  <p:tag name="TIMING" val="|0.5|10.3|5.2|4.1|5"/>
</p:tagLst>
</file>

<file path=ppt/tags/tag27.xml><?xml version="1.0" encoding="utf-8"?>
<p:tagLst xmlns:a="http://schemas.openxmlformats.org/drawingml/2006/main" xmlns:r="http://schemas.openxmlformats.org/officeDocument/2006/relationships" xmlns:p="http://schemas.openxmlformats.org/presentationml/2006/main">
  <p:tag name="TIMING" val="|0.5|10.3|5.2|4.1|5"/>
</p:tagLst>
</file>

<file path=ppt/tags/tag28.xml><?xml version="1.0" encoding="utf-8"?>
<p:tagLst xmlns:a="http://schemas.openxmlformats.org/drawingml/2006/main" xmlns:r="http://schemas.openxmlformats.org/officeDocument/2006/relationships" xmlns:p="http://schemas.openxmlformats.org/presentationml/2006/main">
  <p:tag name="TIMING" val="|0.5|10.3|5.2|4.1|5"/>
</p:tagLst>
</file>

<file path=ppt/tags/tag29.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30.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31.xml><?xml version="1.0" encoding="utf-8"?>
<p:tagLst xmlns:a="http://schemas.openxmlformats.org/drawingml/2006/main" xmlns:r="http://schemas.openxmlformats.org/officeDocument/2006/relationships" xmlns:p="http://schemas.openxmlformats.org/presentationml/2006/main">
  <p:tag name="TIMING" val="|0.5|10.3|5.2|4.1|5"/>
</p:tagLst>
</file>

<file path=ppt/tags/tag32.xml><?xml version="1.0" encoding="utf-8"?>
<p:tagLst xmlns:a="http://schemas.openxmlformats.org/drawingml/2006/main" xmlns:r="http://schemas.openxmlformats.org/officeDocument/2006/relationships" xmlns:p="http://schemas.openxmlformats.org/presentationml/2006/main">
  <p:tag name="TIMING" val="|0.5|10.3|5.2|4.1|5"/>
</p:tagLst>
</file>

<file path=ppt/tags/tag33.xml><?xml version="1.0" encoding="utf-8"?>
<p:tagLst xmlns:a="http://schemas.openxmlformats.org/drawingml/2006/main" xmlns:r="http://schemas.openxmlformats.org/officeDocument/2006/relationships" xmlns:p="http://schemas.openxmlformats.org/presentationml/2006/main">
  <p:tag name="TIMING" val="|0.5|10.3|5.2|4.1|5"/>
</p:tagLst>
</file>

<file path=ppt/tags/tag34.xml><?xml version="1.0" encoding="utf-8"?>
<p:tagLst xmlns:a="http://schemas.openxmlformats.org/drawingml/2006/main" xmlns:r="http://schemas.openxmlformats.org/officeDocument/2006/relationships" xmlns:p="http://schemas.openxmlformats.org/presentationml/2006/main">
  <p:tag name="TIMING" val="|0.5|10.3|5.2|4.1|5"/>
</p:tagLst>
</file>

<file path=ppt/tags/tag35.xml><?xml version="1.0" encoding="utf-8"?>
<p:tagLst xmlns:a="http://schemas.openxmlformats.org/drawingml/2006/main" xmlns:r="http://schemas.openxmlformats.org/officeDocument/2006/relationships" xmlns:p="http://schemas.openxmlformats.org/presentationml/2006/main">
  <p:tag name="TIMING" val="|0.5|10.3|5.2|4.1|5"/>
</p:tagLst>
</file>

<file path=ppt/tags/tag36.xml><?xml version="1.0" encoding="utf-8"?>
<p:tagLst xmlns:a="http://schemas.openxmlformats.org/drawingml/2006/main" xmlns:r="http://schemas.openxmlformats.org/officeDocument/2006/relationships" xmlns:p="http://schemas.openxmlformats.org/presentationml/2006/main">
  <p:tag name="TIMING" val="|0.5|10.3|5.2|4.1|5"/>
</p:tagLst>
</file>

<file path=ppt/tags/tag37.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l">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10363</TotalTime>
  <Words>6869</Words>
  <Application>Microsoft Office PowerPoint</Application>
  <PresentationFormat>Widescreen</PresentationFormat>
  <Paragraphs>1085</Paragraphs>
  <Slides>39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Calibri</vt:lpstr>
      <vt:lpstr>Calibri Light</vt:lpstr>
      <vt:lpstr>Tw Cen MT</vt:lpstr>
      <vt:lpstr>Wingdings</vt:lpstr>
      <vt:lpstr>ヒラギノ角ゴ Pro W3</vt:lpstr>
      <vt:lpstr>Droplet</vt:lpstr>
      <vt:lpstr>Custom Design</vt:lpstr>
      <vt:lpstr>NASA Web WorldWind - KML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209</cp:revision>
  <dcterms:created xsi:type="dcterms:W3CDTF">2019-06-19T05:15:32Z</dcterms:created>
  <dcterms:modified xsi:type="dcterms:W3CDTF">2019-06-28T05:37:14Z</dcterms:modified>
</cp:coreProperties>
</file>